
<file path=[Content_Types].xml><?xml version="1.0" encoding="utf-8"?>
<Types xmlns="http://schemas.openxmlformats.org/package/2006/content-types">
  <Default Extension="emf" ContentType="image/x-emf"/>
  <Default Extension="fntdata" ContentType="application/x-fontdata"/>
  <Default Extension="gif" ContentType="image/gif"/>
  <Default Extension="glb" ContentType="model/gltf.binary"/>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76" r:id="rId2"/>
    <p:sldId id="257" r:id="rId3"/>
    <p:sldId id="282" r:id="rId4"/>
    <p:sldId id="258" r:id="rId5"/>
    <p:sldId id="260" r:id="rId6"/>
    <p:sldId id="259" r:id="rId7"/>
    <p:sldId id="280" r:id="rId8"/>
    <p:sldId id="263" r:id="rId9"/>
    <p:sldId id="264" r:id="rId10"/>
    <p:sldId id="265" r:id="rId11"/>
    <p:sldId id="266" r:id="rId12"/>
    <p:sldId id="267" r:id="rId13"/>
    <p:sldId id="268" r:id="rId14"/>
    <p:sldId id="281" r:id="rId15"/>
    <p:sldId id="269" r:id="rId16"/>
    <p:sldId id="270" r:id="rId17"/>
    <p:sldId id="271" r:id="rId18"/>
    <p:sldId id="272" r:id="rId19"/>
    <p:sldId id="277" r:id="rId20"/>
    <p:sldId id="275" r:id="rId21"/>
  </p:sldIdLst>
  <p:sldSz cx="4610100" cy="3460750"/>
  <p:notesSz cx="4610100" cy="3460750"/>
  <p:embeddedFontLst>
    <p:embeddedFont>
      <p:font typeface="Calibri" panose="020F0502020204030204" pitchFamily="34" charset="0"/>
      <p:regular r:id="rId23"/>
      <p:bold r:id="rId24"/>
      <p:italic r:id="rId25"/>
      <p:boldItalic r:id="rId26"/>
    </p:embeddedFont>
    <p:embeddedFont>
      <p:font typeface="Palatino Linotype" panose="02040502050505030304" pitchFamily="18"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jUfnHxT96qg+IKX2EGs0d0bl7r+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2333"/>
    <a:srgbClr val="FFFFFF"/>
    <a:srgbClr val="7F7F7F"/>
    <a:srgbClr val="C09198"/>
    <a:srgbClr val="FFD4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p:restoredTop sz="89939"/>
  </p:normalViewPr>
  <p:slideViewPr>
    <p:cSldViewPr snapToGrid="0">
      <p:cViewPr varScale="1">
        <p:scale>
          <a:sx n="199" d="100"/>
          <a:sy n="199" d="100"/>
        </p:scale>
        <p:origin x="1856" y="176"/>
      </p:cViewPr>
      <p:guideLst>
        <p:guide orient="horz" pos="2880"/>
        <p:guide pos="2160"/>
      </p:guideLst>
    </p:cSldViewPr>
  </p:slideViewPr>
  <p:notesTextViewPr>
    <p:cViewPr>
      <p:scale>
        <a:sx n="1" d="1"/>
        <a:sy n="1" d="1"/>
      </p:scale>
      <p:origin x="0" y="-115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1997075" cy="1730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2611438" y="0"/>
            <a:ext cx="1997075" cy="17303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3287713"/>
            <a:ext cx="1997075" cy="1730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139700" lvl="0" indent="0" algn="l" rtl="0">
              <a:spcBef>
                <a:spcPts val="0"/>
              </a:spcBef>
              <a:spcAft>
                <a:spcPts val="0"/>
              </a:spcAft>
              <a:buSzPts val="1400"/>
              <a:buNone/>
            </a:pPr>
            <a:r>
              <a:rPr lang="en-GB" sz="1200" b="0" i="0" u="none" strike="noStrike" cap="none" noProof="0" dirty="0">
                <a:solidFill>
                  <a:schemeClr val="dk1"/>
                </a:solidFill>
                <a:effectLst/>
                <a:latin typeface="Calibri"/>
                <a:ea typeface="Calibri"/>
                <a:cs typeface="Calibri"/>
                <a:sym typeface="Calibri"/>
              </a:rPr>
              <a:t>Good morning everyone, I'm Luca Tomei and I am going to show the presentation of my thesis work whose title is "Design and proof-of-concept of the Integration of an Electric Scooter with a Wheelchair: from the Mechanical Design to the Firmware Upgrade".</a:t>
            </a:r>
            <a:endParaRPr lang="en-GB" noProof="0" dirty="0"/>
          </a:p>
        </p:txBody>
      </p:sp>
      <p:sp>
        <p:nvSpPr>
          <p:cNvPr id="54" name="Google Shape;54;p1: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r>
              <a:rPr lang="en-GB" sz="1200" b="0" i="0" u="none" strike="noStrike" cap="none" dirty="0">
                <a:solidFill>
                  <a:schemeClr val="dk1"/>
                </a:solidFill>
                <a:effectLst/>
                <a:latin typeface="Calibri"/>
                <a:ea typeface="Calibri"/>
                <a:cs typeface="Calibri"/>
                <a:sym typeface="Calibri"/>
              </a:rPr>
              <a:t>The original firmware cannot handle towing a wheelchair due to various limitations imposed by the manufacturer. For example, it is necessary to provide a standing start, increased acceleration, and limit speed in order to be used by people with disabilities.</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Here you can see the block diagram that has been followed to perform a firmware modification. In particular, after obtaining the original firmware from the analysis of HTTPS packets exchanged with the smartphone, it is necessary to decrypt the binary file then proceed to change the parameters of interest. Finally, we need to encrypt the binary firmware and flash it on the memory of the electric scooter.</a:t>
            </a:r>
            <a:endParaRPr lang="it-IT" sz="1200" b="0" i="0" u="none" strike="noStrike" cap="none" dirty="0">
              <a:solidFill>
                <a:schemeClr val="dk1"/>
              </a:solidFill>
              <a:effectLst/>
              <a:latin typeface="Calibri"/>
              <a:ea typeface="Calibri"/>
              <a:cs typeface="Calibri"/>
              <a:sym typeface="Calibri"/>
            </a:endParaRPr>
          </a:p>
        </p:txBody>
      </p:sp>
      <p:sp>
        <p:nvSpPr>
          <p:cNvPr id="217" name="Google Shape;217;p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a1158eb23_0_131: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b="0" i="0" u="none" strike="noStrike" cap="none" noProof="0" dirty="0">
                <a:solidFill>
                  <a:schemeClr val="dk1"/>
                </a:solidFill>
                <a:effectLst/>
                <a:latin typeface="Calibri"/>
                <a:ea typeface="Calibri"/>
                <a:cs typeface="Calibri"/>
                <a:sym typeface="Calibri"/>
              </a:rPr>
              <a:t>A first careful analysis of the binary file obtained from packet sniffing was performed with a </a:t>
            </a:r>
            <a:r>
              <a:rPr lang="en-GB" sz="1200" b="0" i="0" u="none" strike="noStrike" cap="none" noProof="0" dirty="0" err="1">
                <a:solidFill>
                  <a:schemeClr val="dk1"/>
                </a:solidFill>
                <a:effectLst/>
                <a:latin typeface="Calibri"/>
                <a:ea typeface="Calibri"/>
                <a:cs typeface="Calibri"/>
                <a:sym typeface="Calibri"/>
              </a:rPr>
              <a:t>decompiler</a:t>
            </a:r>
            <a:r>
              <a:rPr lang="en-GB" sz="1200" b="0" i="0" u="none" strike="noStrike" cap="none" noProof="0" dirty="0">
                <a:solidFill>
                  <a:schemeClr val="dk1"/>
                </a:solidFill>
                <a:effectLst/>
                <a:latin typeface="Calibri"/>
                <a:ea typeface="Calibri"/>
                <a:cs typeface="Calibri"/>
                <a:sym typeface="Calibri"/>
              </a:rPr>
              <a:t> that makes readable the values present in that data structure. Subsequently, various functions were implemented to encode and decode firmware of Xiaomi and Ninebot electric scooters. The first python function shown in this slide takes as input the "sniffed" file and returns as output a decrypted one that will be used to modify the parameters. The second function will be used last to make compatible the modified file with the original one, before flashing on the electric scooter.</a:t>
            </a:r>
            <a:endParaRPr lang="en-GB" noProof="0" dirty="0"/>
          </a:p>
        </p:txBody>
      </p:sp>
      <p:sp>
        <p:nvSpPr>
          <p:cNvPr id="231" name="Google Shape;231;gea1158eb23_0_13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a1158eb23_0_194: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r>
              <a:rPr lang="en-GB" sz="1200" b="0" i="0" u="none" strike="noStrike" cap="none" dirty="0">
                <a:solidFill>
                  <a:schemeClr val="dk1"/>
                </a:solidFill>
                <a:effectLst/>
                <a:latin typeface="Calibri"/>
                <a:ea typeface="Calibri"/>
                <a:cs typeface="Calibri"/>
                <a:sym typeface="Calibri"/>
              </a:rPr>
              <a:t>After decoding the binary file, we can proceed with modifying the parameters of interest like acceleration, KERS, starting speed, cruise control, motor power constant and top speed. </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As you can see from the pieces of code shown, Python functions take various arguments as input, allowing you to modify those parameters according to your inclinations and needs.</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Each function uses the auxiliary method "</a:t>
            </a:r>
            <a:r>
              <a:rPr lang="en-GB" sz="1200" b="0" i="0" u="none" strike="noStrike" cap="none" dirty="0" err="1">
                <a:solidFill>
                  <a:schemeClr val="dk1"/>
                </a:solidFill>
                <a:effectLst/>
                <a:latin typeface="Calibri"/>
                <a:ea typeface="Calibri"/>
                <a:cs typeface="Calibri"/>
                <a:sym typeface="Calibri"/>
              </a:rPr>
              <a:t>GetPattern</a:t>
            </a:r>
            <a:r>
              <a:rPr lang="en-GB" sz="1200" b="0" i="0" u="none" strike="noStrike" cap="none" dirty="0">
                <a:solidFill>
                  <a:schemeClr val="dk1"/>
                </a:solidFill>
                <a:effectLst/>
                <a:latin typeface="Calibri"/>
                <a:ea typeface="Calibri"/>
                <a:cs typeface="Calibri"/>
                <a:sym typeface="Calibri"/>
              </a:rPr>
              <a:t>" which is used to obtain the pattern in the binary structure of the data to be modified. </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It takes the </a:t>
            </a:r>
            <a:r>
              <a:rPr lang="en-GB" sz="1200" b="0" i="0" u="none" strike="noStrike" cap="none" dirty="0" err="1">
                <a:solidFill>
                  <a:schemeClr val="dk1"/>
                </a:solidFill>
                <a:effectLst/>
                <a:latin typeface="Calibri"/>
                <a:ea typeface="Calibri"/>
                <a:cs typeface="Calibri"/>
                <a:sym typeface="Calibri"/>
              </a:rPr>
              <a:t>bitearray</a:t>
            </a:r>
            <a:r>
              <a:rPr lang="en-GB" sz="1200" b="0" i="0" u="none" strike="noStrike" cap="none" dirty="0">
                <a:solidFill>
                  <a:schemeClr val="dk1"/>
                </a:solidFill>
                <a:effectLst/>
                <a:latin typeface="Calibri"/>
                <a:ea typeface="Calibri"/>
                <a:cs typeface="Calibri"/>
                <a:sym typeface="Calibri"/>
              </a:rPr>
              <a:t> data structure as input and searches through it, returning the index to be used to modify the desired value.</a:t>
            </a:r>
            <a:endParaRPr lang="it-IT" sz="1200" b="0" i="0" u="none" strike="noStrike" cap="none" dirty="0">
              <a:solidFill>
                <a:schemeClr val="dk1"/>
              </a:solidFill>
              <a:effectLst/>
              <a:latin typeface="Calibri"/>
              <a:ea typeface="Calibri"/>
              <a:cs typeface="Calibri"/>
              <a:sym typeface="Calibri"/>
            </a:endParaRPr>
          </a:p>
        </p:txBody>
      </p:sp>
      <p:sp>
        <p:nvSpPr>
          <p:cNvPr id="247" name="Google Shape;247;gea1158eb23_0_19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a1158eb23_0_226: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In order to facilitate and automate the creation of the custom firmware, a software with graphical interface has been created that, integrating the functions described above, generates a binary file ready for flashing on the electric scooter.</a:t>
            </a:r>
            <a:endParaRPr lang="it-IT"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 </a:t>
            </a:r>
            <a:endParaRPr lang="it-IT"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At the end of the wizard, by clicking the "EXIT" button the firmware will be saved in the download folder in ZIP format. At this point it will be sufficient to use one of the third part software available on AppStore or </a:t>
            </a:r>
            <a:r>
              <a:rPr lang="en-US" sz="1200" b="0" i="0" u="none" strike="noStrike" cap="none" dirty="0" err="1">
                <a:solidFill>
                  <a:schemeClr val="dk1"/>
                </a:solidFill>
                <a:effectLst/>
                <a:latin typeface="Calibri"/>
                <a:ea typeface="Calibri"/>
                <a:cs typeface="Calibri"/>
                <a:sym typeface="Calibri"/>
              </a:rPr>
              <a:t>PlayStore</a:t>
            </a:r>
            <a:r>
              <a:rPr lang="en-US" sz="1200" b="0" i="0" u="none" strike="noStrike" cap="none" dirty="0">
                <a:solidFill>
                  <a:schemeClr val="dk1"/>
                </a:solidFill>
                <a:effectLst/>
                <a:latin typeface="Calibri"/>
                <a:ea typeface="Calibri"/>
                <a:cs typeface="Calibri"/>
                <a:sym typeface="Calibri"/>
              </a:rPr>
              <a:t> to flash it on the vehicle and start the road test.</a:t>
            </a:r>
            <a:endParaRPr lang="it-IT" sz="1200" b="0" i="0" u="none" strike="noStrike" cap="none" dirty="0">
              <a:solidFill>
                <a:schemeClr val="dk1"/>
              </a:solidFill>
              <a:effectLst/>
              <a:latin typeface="Calibri"/>
              <a:ea typeface="Calibri"/>
              <a:cs typeface="Calibri"/>
              <a:sym typeface="Calibri"/>
            </a:endParaRPr>
          </a:p>
        </p:txBody>
      </p:sp>
      <p:sp>
        <p:nvSpPr>
          <p:cNvPr id="264" name="Google Shape;264;gea1158eb23_0_22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a1158eb23_0_226: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r>
              <a:rPr lang="en-GB" sz="1200" b="0" i="0" u="none" strike="noStrike" cap="none" dirty="0">
                <a:solidFill>
                  <a:schemeClr val="dk1"/>
                </a:solidFill>
                <a:effectLst/>
                <a:latin typeface="Calibri"/>
                <a:ea typeface="Calibri"/>
                <a:cs typeface="Calibri"/>
                <a:sym typeface="Calibri"/>
              </a:rPr>
              <a:t>Now, we will illustrate several graphs aimed at showing the performance of the electric scooter both with the standard firmware, driven without the wheelchair, and with the customised firmware driven together with the wheelchair.</a:t>
            </a:r>
            <a:endParaRPr lang="it-IT" sz="1200" b="0" i="0" u="none" strike="noStrike" cap="none" dirty="0">
              <a:solidFill>
                <a:schemeClr val="dk1"/>
              </a:solidFill>
              <a:effectLst/>
              <a:latin typeface="Calibri"/>
              <a:ea typeface="Calibri"/>
              <a:cs typeface="Calibri"/>
              <a:sym typeface="Calibri"/>
            </a:endParaRPr>
          </a:p>
        </p:txBody>
      </p:sp>
      <p:sp>
        <p:nvSpPr>
          <p:cNvPr id="264" name="Google Shape;264;gea1158eb23_0_22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91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6:notes"/>
          <p:cNvSpPr txBox="1">
            <a:spLocks noGrp="1"/>
          </p:cNvSpPr>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r>
              <a:rPr lang="en-GB" sz="1200" b="0" i="0" u="none" strike="noStrike" cap="none" dirty="0">
                <a:solidFill>
                  <a:schemeClr val="dk1"/>
                </a:solidFill>
                <a:effectLst/>
                <a:latin typeface="Calibri"/>
                <a:ea typeface="Calibri"/>
                <a:cs typeface="Calibri"/>
                <a:sym typeface="Calibri"/>
              </a:rPr>
              <a:t>During the various road tests, we have collected data and then analysed and transformed using the Python matplotlib library to generate static and dynamic graphs regarding distance travelled, speed and slope of the ground. In order to analyse the differences in behaviour between the two </a:t>
            </a:r>
            <a:r>
              <a:rPr lang="en-GB" sz="1200" b="0" i="0" u="none" strike="noStrike" cap="none" dirty="0" err="1">
                <a:solidFill>
                  <a:schemeClr val="dk1"/>
                </a:solidFill>
                <a:effectLst/>
                <a:latin typeface="Calibri"/>
                <a:ea typeface="Calibri"/>
                <a:cs typeface="Calibri"/>
                <a:sym typeface="Calibri"/>
              </a:rPr>
              <a:t>firmwares</a:t>
            </a:r>
            <a:r>
              <a:rPr lang="en-GB" sz="1200" b="0" i="0" u="none" strike="noStrike" cap="none" dirty="0">
                <a:solidFill>
                  <a:schemeClr val="dk1"/>
                </a:solidFill>
                <a:effectLst/>
                <a:latin typeface="Calibri"/>
                <a:ea typeface="Calibri"/>
                <a:cs typeface="Calibri"/>
                <a:sym typeface="Calibri"/>
              </a:rPr>
              <a:t>, we tried to follow the same route for both test drives, which were carried out on a mostly flat road at a speed as constant as possible.</a:t>
            </a:r>
            <a:endParaRPr lang="it-IT" sz="1200" b="0" i="0" u="none" strike="noStrike" cap="none" dirty="0">
              <a:solidFill>
                <a:schemeClr val="dk1"/>
              </a:solidFill>
              <a:effectLst/>
              <a:latin typeface="Calibri"/>
              <a:ea typeface="Calibri"/>
              <a:cs typeface="Calibri"/>
              <a:sym typeface="Calibri"/>
            </a:endParaRPr>
          </a:p>
        </p:txBody>
      </p:sp>
      <p:sp>
        <p:nvSpPr>
          <p:cNvPr id="289" name="Google Shape;289;p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a996d0bb1_0_96: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r>
              <a:rPr lang="en-GB" sz="1200" b="0" i="0" u="none" strike="noStrike" cap="none" dirty="0">
                <a:solidFill>
                  <a:schemeClr val="dk1"/>
                </a:solidFill>
                <a:effectLst/>
                <a:latin typeface="Calibri"/>
                <a:ea typeface="Calibri"/>
                <a:cs typeface="Calibri"/>
                <a:sym typeface="Calibri"/>
              </a:rPr>
              <a:t>These figures show the trend in time of current and temperature. The current reaches positive peaks during acceleration and negative peaks during braking when the kinetic energy recovery system takes over. When the electric scooter is used with a wheelchair, the amplitude of these peaks is greater, so more energy will be recovered during braking.</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It can be seen that the temperature is in the range of 28 to 34 Celsius degrees, which is a lower range than when used without a wheelchair. Operating at a lower temperature will extend the battery life and the kilometres travelled. </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 </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In the second figure we can see that the negative peaks are smaller in amplitude due to the reduced mass. </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For the temperature we can observe that, as time passes, it is close to 40 degrees centigrade. This significant difference is due to the different law that regulates acceleration, a linear law that provides higher and more extended current levels in time.</a:t>
            </a:r>
            <a:endParaRPr lang="it-IT" sz="1200" b="0" i="0" u="none" strike="noStrike" cap="none" dirty="0">
              <a:solidFill>
                <a:schemeClr val="dk1"/>
              </a:solidFill>
              <a:effectLst/>
              <a:latin typeface="Calibri"/>
              <a:ea typeface="Calibri"/>
              <a:cs typeface="Calibri"/>
              <a:sym typeface="Calibri"/>
            </a:endParaRPr>
          </a:p>
        </p:txBody>
      </p:sp>
      <p:sp>
        <p:nvSpPr>
          <p:cNvPr id="315" name="Google Shape;315;gea996d0bb1_0_9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a996d0bb1_0_127: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r>
              <a:rPr lang="en-GB" sz="1200" b="0" i="0" u="none" strike="noStrike" cap="none" dirty="0">
                <a:solidFill>
                  <a:schemeClr val="dk1"/>
                </a:solidFill>
                <a:effectLst/>
                <a:latin typeface="Calibri"/>
                <a:ea typeface="Calibri"/>
                <a:cs typeface="Calibri"/>
                <a:sym typeface="Calibri"/>
              </a:rPr>
              <a:t>The following graphs show the trend of battery discharge, remaining distance and available voltage over time. </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Obviously these three parameters depend directly on the weight of towed mass, in fact in the first case the discharge of the battery has a much steeper trend, the energy demand is very high but is compensated by the recovery system. </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 </a:t>
            </a:r>
            <a:endParaRPr lang="it-IT"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Instead in the second case we notice that the standard firmware guarantees a more contained use of the available energy and the energy recovery peaks are lower in amplitude and frequency.</a:t>
            </a:r>
            <a:endParaRPr lang="it-IT" sz="1200" b="0" i="0" u="none" strike="noStrike" cap="none" dirty="0">
              <a:solidFill>
                <a:schemeClr val="dk1"/>
              </a:solidFill>
              <a:effectLst/>
              <a:latin typeface="Calibri"/>
              <a:ea typeface="Calibri"/>
              <a:cs typeface="Calibri"/>
              <a:sym typeface="Calibri"/>
            </a:endParaRPr>
          </a:p>
        </p:txBody>
      </p:sp>
      <p:sp>
        <p:nvSpPr>
          <p:cNvPr id="341" name="Google Shape;341;gea996d0bb1_0_12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a996d0bb1_0_160: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rtl="0"/>
            <a:r>
              <a:rPr lang="en-GB" sz="1200" b="0" i="0" u="none" strike="noStrike" cap="none" noProof="0" dirty="0">
                <a:solidFill>
                  <a:schemeClr val="dk1"/>
                </a:solidFill>
                <a:effectLst/>
                <a:latin typeface="Calibri"/>
                <a:ea typeface="Calibri"/>
                <a:cs typeface="Calibri"/>
                <a:sym typeface="Calibri"/>
              </a:rPr>
              <a:t>Regarding the power delivered by the engine, to ensure greater acceleration and starting from a standstill, the custom firmware generates peaks that are much higher than in the case of the stock one, who reaches the average power level of 780 watts compared to the 980 watts obtained when towing the wheelchair. </a:t>
            </a:r>
          </a:p>
          <a:p>
            <a:pPr rtl="0"/>
            <a:r>
              <a:rPr lang="en-GB" sz="1200" b="0" i="0" u="none" strike="noStrike" cap="none" noProof="0" dirty="0">
                <a:solidFill>
                  <a:schemeClr val="dk1"/>
                </a:solidFill>
                <a:effectLst/>
                <a:latin typeface="Calibri"/>
                <a:ea typeface="Calibri"/>
                <a:cs typeface="Calibri"/>
                <a:sym typeface="Calibri"/>
              </a:rPr>
              <a:t>These values are related only to one of the three driving modes of the electric scooter, the sport mode, since during the customization of the firmware it was decided to leave the other two modalities unchanged to ensure a longer battery life.</a:t>
            </a:r>
          </a:p>
        </p:txBody>
      </p:sp>
      <p:sp>
        <p:nvSpPr>
          <p:cNvPr id="367" name="Google Shape;367;gea996d0bb1_0_1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1:notes"/>
          <p:cNvSpPr txBox="1">
            <a:spLocks noGrp="1"/>
          </p:cNvSpPr>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b="0" i="0" u="none" strike="noStrike" cap="none" noProof="0" dirty="0">
                <a:solidFill>
                  <a:schemeClr val="dk1"/>
                </a:solidFill>
                <a:effectLst/>
                <a:latin typeface="Calibri"/>
                <a:ea typeface="Calibri"/>
                <a:cs typeface="Calibri"/>
                <a:sym typeface="Calibri"/>
              </a:rPr>
              <a:t>The main objective of this thesis was to demonstrate and realise the feasibility of having an economic solution that allow the use of the same means of motion by both able-bodied people and people with disabilities. Moreover, this result has been achieved without modifying in any way the structure of the electric scooter and the wheelchair. In fact, to allow the drivability of the electric scooter in this new field of use, it is only necessary the modification of the software and the realisation of the mechanical coupling between the two parts. </a:t>
            </a:r>
            <a:endParaRPr lang="en-GB" noProof="0" dirty="0"/>
          </a:p>
        </p:txBody>
      </p:sp>
      <p:sp>
        <p:nvSpPr>
          <p:cNvPr id="393" name="Google Shape;393;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The aim of the project is to extend the use of an electric scooter to people with disabilities so that the same family can share the same means of motion. It was decided to not make any changes to neither the wheelchair nor the electric scooter, making as easy as possible for the two parts to be coupled and used together. But we have found two main problems: First. we must allow the electric scooter to start from a standstill and Second. we need to create the coupling of the two components.</a:t>
            </a:r>
            <a:endParaRPr lang="it-IT"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Since the firmware of an electric scooter is owned by the manufacturer and is not available, it was decided to reverse engineer it by monitoring the packets exchanged between the smartphone and the vehicle.</a:t>
            </a:r>
            <a:endParaRPr lang="it-IT"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 will be shown, this leads to a serious security problem in this IT product and after extracting and modifying the encrypted firmware, we made a steel bracket that allows attachment to a wheelchair. Finally, road tests were carried out to </a:t>
            </a:r>
            <a:r>
              <a:rPr lang="en-US" sz="1200" b="0" i="0" u="none" strike="noStrike" cap="none" dirty="0" err="1">
                <a:solidFill>
                  <a:schemeClr val="dk1"/>
                </a:solidFill>
                <a:effectLst/>
                <a:latin typeface="Calibri"/>
                <a:ea typeface="Calibri"/>
                <a:cs typeface="Calibri"/>
                <a:sym typeface="Calibri"/>
              </a:rPr>
              <a:t>analyse</a:t>
            </a:r>
            <a:r>
              <a:rPr lang="en-US" sz="1200" b="0" i="0" u="none" strike="noStrike" cap="none" dirty="0">
                <a:solidFill>
                  <a:schemeClr val="dk1"/>
                </a:solidFill>
                <a:effectLst/>
                <a:latin typeface="Calibri"/>
                <a:ea typeface="Calibri"/>
                <a:cs typeface="Calibri"/>
                <a:sym typeface="Calibri"/>
              </a:rPr>
              <a:t> the behavior of this software modification in order to make improvements and obtain data that would make driving safe without causing damage to people, battery or other components.</a:t>
            </a:r>
            <a:endParaRPr lang="it-IT" sz="1200" b="0" i="0" u="none" strike="noStrike" cap="none" dirty="0">
              <a:solidFill>
                <a:schemeClr val="dk1"/>
              </a:solidFill>
              <a:effectLst/>
              <a:latin typeface="Calibri"/>
              <a:ea typeface="Calibri"/>
              <a:cs typeface="Calibri"/>
              <a:sym typeface="Calibri"/>
            </a:endParaRPr>
          </a:p>
        </p:txBody>
      </p:sp>
      <p:sp>
        <p:nvSpPr>
          <p:cNvPr id="79" name="Google Shape;79;p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460375" y="1665288"/>
            <a:ext cx="3689350" cy="136366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b="0" i="0" u="none" strike="noStrike" cap="none" noProof="0" dirty="0">
                <a:solidFill>
                  <a:schemeClr val="dk1"/>
                </a:solidFill>
                <a:effectLst/>
                <a:latin typeface="Calibri"/>
                <a:ea typeface="Calibri"/>
                <a:cs typeface="Calibri"/>
                <a:sym typeface="Calibri"/>
              </a:rPr>
              <a:t>Thank you for your attention.</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GB" sz="1200" b="0" i="0" u="none" strike="noStrike" cap="none" noProof="0" dirty="0" err="1">
                <a:solidFill>
                  <a:schemeClr val="dk1"/>
                </a:solidFill>
                <a:effectLst/>
                <a:latin typeface="Calibri"/>
                <a:cs typeface="Calibri"/>
                <a:sym typeface="Calibri"/>
              </a:rPr>
              <a:t>Librerie</a:t>
            </a:r>
            <a:r>
              <a:rPr lang="en-GB" sz="1200" b="0" i="0" u="none" strike="noStrike" cap="none" noProof="0" dirty="0">
                <a:solidFill>
                  <a:schemeClr val="dk1"/>
                </a:solidFill>
                <a:effectLst/>
                <a:latin typeface="Calibri"/>
                <a:cs typeface="Calibri"/>
                <a:sym typeface="Calibri"/>
              </a:rPr>
              <a:t> enc/dec = struct </a:t>
            </a:r>
            <a:r>
              <a:rPr lang="en-GB" sz="1200" b="0" i="0" u="none" strike="noStrike" cap="none" noProof="0" dirty="0">
                <a:solidFill>
                  <a:schemeClr val="dk1"/>
                </a:solidFill>
                <a:effectLst/>
                <a:latin typeface="Calibri"/>
                <a:cs typeface="Calibri"/>
                <a:sym typeface="Wingdings" pitchFamily="2" charset="2"/>
              </a:rPr>
              <a:t> </a:t>
            </a:r>
            <a:r>
              <a:rPr lang="it-IT" sz="1200" b="0" i="0" u="none" strike="noStrike" cap="none" dirty="0" err="1">
                <a:solidFill>
                  <a:schemeClr val="dk1"/>
                </a:solidFill>
                <a:effectLst/>
                <a:latin typeface="Calibri"/>
                <a:ea typeface="Calibri"/>
                <a:cs typeface="Calibri"/>
                <a:sym typeface="Calibri"/>
              </a:rPr>
              <a:t>Interpret</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bytes</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as</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packed</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binary</a:t>
            </a:r>
            <a:r>
              <a:rPr lang="it-IT" sz="1200" b="0" i="0" u="none" strike="noStrike" cap="none" dirty="0">
                <a:solidFill>
                  <a:schemeClr val="dk1"/>
                </a:solidFill>
                <a:effectLst/>
                <a:latin typeface="Calibri"/>
                <a:ea typeface="Calibri"/>
                <a:cs typeface="Calibri"/>
                <a:sym typeface="Calibri"/>
              </a:rPr>
              <a:t> data</a:t>
            </a:r>
            <a:r>
              <a:rPr lang="en-GB" sz="1200" b="0" i="0" u="none" strike="noStrike" cap="none" noProof="0" dirty="0">
                <a:solidFill>
                  <a:schemeClr val="dk1"/>
                </a:solidFill>
                <a:effectLst/>
                <a:latin typeface="Calibri"/>
                <a:ea typeface="Calibri"/>
                <a:cs typeface="Calibri"/>
                <a:sym typeface="Calibri"/>
              </a:rPr>
              <a:t> in </a:t>
            </a:r>
            <a:r>
              <a:rPr lang="it-IT" sz="1200" b="0" i="0" u="none" strike="noStrike" cap="none" dirty="0" err="1">
                <a:solidFill>
                  <a:schemeClr val="dk1"/>
                </a:solidFill>
                <a:effectLst/>
                <a:latin typeface="Calibri"/>
                <a:ea typeface="Calibri"/>
                <a:cs typeface="Calibri"/>
                <a:sym typeface="Calibri"/>
              </a:rPr>
              <a:t>little-endian</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ordered</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unsigned</a:t>
            </a:r>
            <a:r>
              <a:rPr lang="it-IT" sz="1200" b="0" i="0" u="none" strike="noStrike" cap="none" dirty="0">
                <a:solidFill>
                  <a:schemeClr val="dk1"/>
                </a:solidFill>
                <a:effectLst/>
                <a:latin typeface="Calibri"/>
                <a:ea typeface="Calibri"/>
                <a:cs typeface="Calibri"/>
                <a:sym typeface="Calibri"/>
              </a:rPr>
              <a:t> long </a:t>
            </a:r>
            <a:r>
              <a:rPr lang="it-IT" sz="1200" b="0" i="0" u="none" strike="noStrike" cap="none" dirty="0" err="1">
                <a:solidFill>
                  <a:schemeClr val="dk1"/>
                </a:solidFill>
                <a:effectLst/>
                <a:latin typeface="Calibri"/>
                <a:ea typeface="Calibri"/>
                <a:cs typeface="Calibri"/>
                <a:sym typeface="Calibri"/>
              </a:rPr>
              <a:t>value</a:t>
            </a:r>
            <a:r>
              <a:rPr lang="it-IT" sz="1200" b="0" i="0" u="none" strike="noStrike" cap="none" dirty="0">
                <a:solidFill>
                  <a:schemeClr val="dk1"/>
                </a:solidFill>
                <a:effectLst/>
                <a:latin typeface="Calibri"/>
                <a:ea typeface="Calibri"/>
                <a:cs typeface="Calibri"/>
                <a:sym typeface="Calibri"/>
              </a:rPr>
              <a:t>, </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it-IT" sz="1200" b="0" i="0" u="none" strike="noStrike" cap="none" dirty="0" err="1">
                <a:solidFill>
                  <a:schemeClr val="dk1"/>
                </a:solidFill>
                <a:effectLst/>
                <a:latin typeface="Calibri"/>
                <a:ea typeface="Calibri"/>
                <a:cs typeface="Calibri"/>
                <a:sym typeface="Calibri"/>
              </a:rPr>
              <a:t>Keystone</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a:solidFill>
                  <a:schemeClr val="dk1"/>
                </a:solidFill>
                <a:effectLst/>
                <a:latin typeface="Calibri"/>
                <a:ea typeface="Calibri"/>
                <a:cs typeface="Calibri"/>
                <a:sym typeface="Wingdings" pitchFamily="2" charset="2"/>
              </a:rPr>
              <a:t> </a:t>
            </a:r>
            <a:r>
              <a:rPr lang="it-IT" sz="1200" b="0" i="0" u="none" strike="noStrike" cap="none" dirty="0" err="1">
                <a:solidFill>
                  <a:schemeClr val="dk1"/>
                </a:solidFill>
                <a:effectLst/>
                <a:latin typeface="Calibri"/>
                <a:ea typeface="Calibri"/>
                <a:cs typeface="Calibri"/>
                <a:sym typeface="Calibri"/>
              </a:rPr>
              <a:t>Keystone</a:t>
            </a:r>
            <a:r>
              <a:rPr lang="it-IT" sz="1200" b="0" i="0" u="none" strike="noStrike" cap="none" dirty="0">
                <a:solidFill>
                  <a:schemeClr val="dk1"/>
                </a:solidFill>
                <a:effectLst/>
                <a:latin typeface="Calibri"/>
                <a:ea typeface="Calibri"/>
                <a:cs typeface="Calibri"/>
                <a:sym typeface="Calibri"/>
              </a:rPr>
              <a:t> compile in </a:t>
            </a:r>
            <a:r>
              <a:rPr lang="it-IT" sz="1200" b="0" i="0" u="none" strike="noStrike" cap="none" dirty="0" err="1">
                <a:solidFill>
                  <a:schemeClr val="dk1"/>
                </a:solidFill>
                <a:effectLst/>
                <a:latin typeface="Calibri"/>
                <a:ea typeface="Calibri"/>
                <a:cs typeface="Calibri"/>
                <a:sym typeface="Calibri"/>
              </a:rPr>
              <a:t>this</a:t>
            </a:r>
            <a:r>
              <a:rPr lang="it-IT" sz="1200" b="0" i="0" u="none" strike="noStrike" cap="none" dirty="0">
                <a:solidFill>
                  <a:schemeClr val="dk1"/>
                </a:solidFill>
                <a:effectLst/>
                <a:latin typeface="Calibri"/>
                <a:ea typeface="Calibri"/>
                <a:cs typeface="Calibri"/>
                <a:sym typeface="Calibri"/>
              </a:rPr>
              <a:t> case </a:t>
            </a:r>
            <a:r>
              <a:rPr lang="it-IT" sz="1200" b="0" i="0" u="none" strike="noStrike" cap="none" dirty="0" err="1">
                <a:solidFill>
                  <a:schemeClr val="dk1"/>
                </a:solidFill>
                <a:effectLst/>
                <a:latin typeface="Calibri"/>
                <a:ea typeface="Calibri"/>
                <a:cs typeface="Calibri"/>
                <a:sym typeface="Calibri"/>
              </a:rPr>
              <a:t>arch</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arm</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assembly</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instruction</a:t>
            </a:r>
            <a:r>
              <a:rPr lang="it-IT" sz="1200" b="0" i="0" u="none" strike="noStrike" cap="none" dirty="0">
                <a:solidFill>
                  <a:schemeClr val="dk1"/>
                </a:solidFill>
                <a:effectLst/>
                <a:latin typeface="Calibri"/>
                <a:ea typeface="Calibri"/>
                <a:cs typeface="Calibri"/>
                <a:sym typeface="Calibri"/>
              </a:rPr>
              <a:t> to </a:t>
            </a:r>
            <a:r>
              <a:rPr lang="it-IT" sz="1200" b="0" i="0" u="none" strike="noStrike" cap="none" dirty="0" err="1">
                <a:solidFill>
                  <a:schemeClr val="dk1"/>
                </a:solidFill>
                <a:effectLst/>
                <a:latin typeface="Calibri"/>
                <a:ea typeface="Calibri"/>
                <a:cs typeface="Calibri"/>
                <a:sym typeface="Calibri"/>
              </a:rPr>
              <a:t>thumb</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thumbs</a:t>
            </a:r>
            <a:r>
              <a:rPr lang="it-IT" sz="1200" b="0" i="0" u="none" strike="noStrike" cap="none" dirty="0">
                <a:solidFill>
                  <a:schemeClr val="dk1"/>
                </a:solidFill>
                <a:effectLst/>
                <a:latin typeface="Calibri"/>
                <a:ea typeface="Calibri"/>
                <a:cs typeface="Calibri"/>
                <a:sym typeface="Calibri"/>
              </a:rPr>
              <a:t> are set of 16 bit </a:t>
            </a:r>
            <a:r>
              <a:rPr lang="it-IT" sz="1200" b="0" i="0" u="none" strike="noStrike" cap="none" dirty="0" err="1">
                <a:solidFill>
                  <a:schemeClr val="dk1"/>
                </a:solidFill>
                <a:effectLst/>
                <a:latin typeface="Calibri"/>
                <a:ea typeface="Calibri"/>
                <a:cs typeface="Calibri"/>
                <a:sym typeface="Calibri"/>
              </a:rPr>
              <a:t>instructions</a:t>
            </a:r>
            <a:r>
              <a:rPr lang="it-IT" sz="1200" b="0" i="0" u="none" strike="noStrike" cap="none" dirty="0">
                <a:solidFill>
                  <a:schemeClr val="dk1"/>
                </a:solidFill>
                <a:effectLst/>
                <a:latin typeface="Calibri"/>
                <a:ea typeface="Calibri"/>
                <a:cs typeface="Calibri"/>
                <a:sym typeface="Calibri"/>
              </a:rPr>
              <a:t>)</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it-IT" sz="1200" b="0" i="0" u="none" strike="noStrike" cap="none" dirty="0">
                <a:solidFill>
                  <a:schemeClr val="dk1"/>
                </a:solidFill>
                <a:effectLst/>
                <a:latin typeface="Calibri"/>
                <a:ea typeface="Calibri"/>
                <a:cs typeface="Calibri"/>
                <a:sym typeface="Calibri"/>
              </a:rPr>
              <a:t>Librerie GUI: </a:t>
            </a:r>
            <a:r>
              <a:rPr lang="it-IT" sz="1200" b="0" i="0" u="none" strike="noStrike" cap="none" dirty="0" err="1">
                <a:solidFill>
                  <a:schemeClr val="dk1"/>
                </a:solidFill>
                <a:effectLst/>
                <a:latin typeface="Calibri"/>
                <a:ea typeface="Calibri"/>
                <a:cs typeface="Calibri"/>
                <a:sym typeface="Calibri"/>
              </a:rPr>
              <a:t>tkinter</a:t>
            </a:r>
            <a:r>
              <a:rPr lang="it-IT" sz="1200" b="0" i="0" u="none" strike="noStrike" cap="none" dirty="0">
                <a:solidFill>
                  <a:schemeClr val="dk1"/>
                </a:solidFill>
                <a:effectLst/>
                <a:latin typeface="Calibri"/>
                <a:ea typeface="Calibri"/>
                <a:cs typeface="Calibri"/>
                <a:sym typeface="Calibri"/>
              </a:rPr>
              <a:t>, PIL</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it-IT" sz="1200" b="0" i="0" u="none" strike="noStrike" cap="none" dirty="0">
                <a:solidFill>
                  <a:schemeClr val="dk1"/>
                </a:solidFill>
                <a:effectLst/>
                <a:latin typeface="Calibri"/>
                <a:ea typeface="Calibri"/>
                <a:cs typeface="Calibri"/>
                <a:sym typeface="Calibri"/>
              </a:rPr>
              <a:t>Librerie grafici: </a:t>
            </a:r>
            <a:r>
              <a:rPr lang="it-IT" sz="1200" b="0" i="0" u="none" strike="noStrike" cap="none" dirty="0" err="1">
                <a:solidFill>
                  <a:schemeClr val="dk1"/>
                </a:solidFill>
                <a:effectLst/>
                <a:latin typeface="Calibri"/>
                <a:ea typeface="Calibri"/>
                <a:cs typeface="Calibri"/>
                <a:sym typeface="Calibri"/>
              </a:rPr>
              <a:t>matplotlib.pyplot</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matplotlib.animation</a:t>
            </a:r>
            <a:endParaRPr lang="it-IT"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sz="1200" b="0" i="0" u="none" strike="noStrike" cap="none" dirty="0">
                <a:solidFill>
                  <a:schemeClr val="dk1"/>
                </a:solidFill>
                <a:effectLst/>
                <a:latin typeface="Calibri"/>
                <a:ea typeface="Calibri"/>
                <a:cs typeface="Calibri"/>
                <a:sym typeface="Calibri"/>
              </a:rPr>
              <a:t>Future Works:</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it-IT" sz="1200" b="0" i="0" u="none" strike="noStrike" cap="none" dirty="0" err="1">
                <a:solidFill>
                  <a:schemeClr val="dk1"/>
                </a:solidFill>
                <a:effectLst/>
                <a:latin typeface="Calibri"/>
                <a:ea typeface="Calibri"/>
                <a:cs typeface="Calibri"/>
                <a:sym typeface="Calibri"/>
              </a:rPr>
              <a:t>obtaining</a:t>
            </a:r>
            <a:r>
              <a:rPr lang="it-IT" sz="1200" b="0" i="0" u="none" strike="noStrike" cap="none" dirty="0">
                <a:solidFill>
                  <a:schemeClr val="dk1"/>
                </a:solidFill>
                <a:effectLst/>
                <a:latin typeface="Calibri"/>
                <a:ea typeface="Calibri"/>
                <a:cs typeface="Calibri"/>
                <a:sym typeface="Calibri"/>
              </a:rPr>
              <a:t> a </a:t>
            </a:r>
            <a:r>
              <a:rPr lang="it-IT" sz="1200" b="0" i="0" u="none" strike="noStrike" cap="none" dirty="0" err="1">
                <a:solidFill>
                  <a:schemeClr val="dk1"/>
                </a:solidFill>
                <a:effectLst/>
                <a:latin typeface="Calibri"/>
                <a:ea typeface="Calibri"/>
                <a:cs typeface="Calibri"/>
                <a:sym typeface="Calibri"/>
              </a:rPr>
              <a:t>finer</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tuning</a:t>
            </a:r>
            <a:r>
              <a:rPr lang="it-IT" sz="1200" b="0" i="0" u="none" strike="noStrike" cap="none" dirty="0">
                <a:solidFill>
                  <a:schemeClr val="dk1"/>
                </a:solidFill>
                <a:effectLst/>
                <a:latin typeface="Calibri"/>
                <a:ea typeface="Calibri"/>
                <a:cs typeface="Calibri"/>
                <a:sym typeface="Calibri"/>
              </a:rPr>
              <a:t> of the firmware </a:t>
            </a:r>
            <a:r>
              <a:rPr lang="it-IT" sz="1200" b="0" i="0" u="none" strike="noStrike" cap="none" dirty="0" err="1">
                <a:solidFill>
                  <a:schemeClr val="dk1"/>
                </a:solidFill>
                <a:effectLst/>
                <a:latin typeface="Calibri"/>
                <a:ea typeface="Calibri"/>
                <a:cs typeface="Calibri"/>
                <a:sym typeface="Calibri"/>
              </a:rPr>
              <a:t>parameters</a:t>
            </a:r>
            <a:r>
              <a:rPr lang="it-IT" sz="1200" b="0" i="0" u="none" strike="noStrike" cap="none" dirty="0">
                <a:solidFill>
                  <a:schemeClr val="dk1"/>
                </a:solidFill>
                <a:effectLst/>
                <a:latin typeface="Calibri"/>
                <a:ea typeface="Calibri"/>
                <a:cs typeface="Calibri"/>
                <a:sym typeface="Calibri"/>
              </a:rPr>
              <a:t> and </a:t>
            </a:r>
            <a:r>
              <a:rPr lang="it-IT" sz="1200" b="0" i="0" u="none" strike="noStrike" cap="none" dirty="0" err="1">
                <a:solidFill>
                  <a:schemeClr val="dk1"/>
                </a:solidFill>
                <a:effectLst/>
                <a:latin typeface="Calibri"/>
                <a:ea typeface="Calibri"/>
                <a:cs typeface="Calibri"/>
                <a:sym typeface="Calibri"/>
              </a:rPr>
              <a:t>thus</a:t>
            </a:r>
            <a:r>
              <a:rPr lang="it-IT" sz="1200" b="0" i="0" u="none" strike="noStrike" cap="none" dirty="0">
                <a:solidFill>
                  <a:schemeClr val="dk1"/>
                </a:solidFill>
                <a:effectLst/>
                <a:latin typeface="Calibri"/>
                <a:ea typeface="Calibri"/>
                <a:cs typeface="Calibri"/>
                <a:sym typeface="Calibri"/>
              </a:rPr>
              <a:t> more </a:t>
            </a:r>
            <a:r>
              <a:rPr lang="it-IT" sz="1200" b="0" i="0" u="none" strike="noStrike" cap="none" dirty="0" err="1">
                <a:solidFill>
                  <a:schemeClr val="dk1"/>
                </a:solidFill>
                <a:effectLst/>
                <a:latin typeface="Calibri"/>
                <a:ea typeface="Calibri"/>
                <a:cs typeface="Calibri"/>
                <a:sym typeface="Calibri"/>
              </a:rPr>
              <a:t>effective</a:t>
            </a:r>
            <a:r>
              <a:rPr lang="it-IT" sz="1200" b="0" i="0" u="none" strike="noStrike" cap="none" dirty="0">
                <a:solidFill>
                  <a:schemeClr val="dk1"/>
                </a:solidFill>
                <a:effectLst/>
                <a:latin typeface="Calibri"/>
                <a:ea typeface="Calibri"/>
                <a:cs typeface="Calibri"/>
                <a:sym typeface="Calibri"/>
              </a:rPr>
              <a:t> and </a:t>
            </a:r>
            <a:r>
              <a:rPr lang="it-IT" sz="1200" b="0" i="0" u="none" strike="noStrike" cap="none" dirty="0" err="1">
                <a:solidFill>
                  <a:schemeClr val="dk1"/>
                </a:solidFill>
                <a:effectLst/>
                <a:latin typeface="Calibri"/>
                <a:ea typeface="Calibri"/>
                <a:cs typeface="Calibri"/>
                <a:sym typeface="Calibri"/>
              </a:rPr>
              <a:t>comfortable</a:t>
            </a:r>
            <a:r>
              <a:rPr lang="it-IT" sz="1200" b="0" i="0" u="none" strike="noStrike" cap="none" dirty="0">
                <a:solidFill>
                  <a:schemeClr val="dk1"/>
                </a:solidFill>
                <a:effectLst/>
                <a:latin typeface="Calibri"/>
                <a:ea typeface="Calibri"/>
                <a:cs typeface="Calibri"/>
                <a:sym typeface="Calibri"/>
              </a:rPr>
              <a:t> for </a:t>
            </a:r>
            <a:r>
              <a:rPr lang="it-IT" sz="1200" b="0" i="0" u="none" strike="noStrike" cap="none" dirty="0" err="1">
                <a:solidFill>
                  <a:schemeClr val="dk1"/>
                </a:solidFill>
                <a:effectLst/>
                <a:latin typeface="Calibri"/>
                <a:ea typeface="Calibri"/>
                <a:cs typeface="Calibri"/>
                <a:sym typeface="Calibri"/>
              </a:rPr>
              <a:t>driving</a:t>
            </a:r>
            <a:r>
              <a:rPr lang="it-IT" sz="1200" b="0" i="0" u="none" strike="noStrike" cap="none" dirty="0">
                <a:solidFill>
                  <a:schemeClr val="dk1"/>
                </a:solidFill>
                <a:effectLst/>
                <a:latin typeface="Calibri"/>
                <a:ea typeface="Calibri"/>
                <a:cs typeface="Calibri"/>
                <a:sym typeface="Calibri"/>
              </a:rPr>
              <a:t> by </a:t>
            </a:r>
            <a:r>
              <a:rPr lang="it-IT" sz="1200" b="0" i="0" u="none" strike="noStrike" cap="none" dirty="0" err="1">
                <a:solidFill>
                  <a:schemeClr val="dk1"/>
                </a:solidFill>
                <a:effectLst/>
                <a:latin typeface="Calibri"/>
                <a:ea typeface="Calibri"/>
                <a:cs typeface="Calibri"/>
                <a:sym typeface="Calibri"/>
              </a:rPr>
              <a:t>people</a:t>
            </a:r>
            <a:r>
              <a:rPr lang="it-IT" sz="1200" b="0" i="0" u="none" strike="noStrike" cap="none" dirty="0">
                <a:solidFill>
                  <a:schemeClr val="dk1"/>
                </a:solidFill>
                <a:effectLst/>
                <a:latin typeface="Calibri"/>
                <a:ea typeface="Calibri"/>
                <a:cs typeface="Calibri"/>
                <a:sym typeface="Calibri"/>
              </a:rPr>
              <a:t> with </a:t>
            </a:r>
            <a:r>
              <a:rPr lang="it-IT" sz="1200" b="0" i="0" u="none" strike="noStrike" cap="none" dirty="0" err="1">
                <a:solidFill>
                  <a:schemeClr val="dk1"/>
                </a:solidFill>
                <a:effectLst/>
                <a:latin typeface="Calibri"/>
                <a:ea typeface="Calibri"/>
                <a:cs typeface="Calibri"/>
                <a:sym typeface="Calibri"/>
              </a:rPr>
              <a:t>disabilities</a:t>
            </a:r>
            <a:r>
              <a:rPr lang="it-IT" sz="1200" b="0" i="0" u="none" strike="noStrike" cap="none" dirty="0">
                <a:solidFill>
                  <a:schemeClr val="dk1"/>
                </a:solidFill>
                <a:effectLst/>
                <a:latin typeface="Calibri"/>
                <a:ea typeface="Calibri"/>
                <a:cs typeface="Calibri"/>
                <a:sym typeface="Calibri"/>
              </a:rPr>
              <a:t> </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it-IT" sz="1200" b="0" i="0" u="none" strike="noStrike" cap="none" dirty="0">
                <a:solidFill>
                  <a:schemeClr val="dk1"/>
                </a:solidFill>
                <a:effectLst/>
                <a:latin typeface="Calibri"/>
                <a:ea typeface="Calibri"/>
                <a:cs typeface="Calibri"/>
                <a:sym typeface="Calibri"/>
              </a:rPr>
              <a:t>video </a:t>
            </a:r>
            <a:r>
              <a:rPr lang="it-IT" sz="1200" b="0" i="0" u="none" strike="noStrike" cap="none" dirty="0" err="1">
                <a:solidFill>
                  <a:schemeClr val="dk1"/>
                </a:solidFill>
                <a:effectLst/>
                <a:latin typeface="Calibri"/>
                <a:ea typeface="Calibri"/>
                <a:cs typeface="Calibri"/>
                <a:sym typeface="Calibri"/>
              </a:rPr>
              <a:t>cameras</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could</a:t>
            </a:r>
            <a:r>
              <a:rPr lang="it-IT" sz="1200" b="0" i="0" u="none" strike="noStrike" cap="none" dirty="0">
                <a:solidFill>
                  <a:schemeClr val="dk1"/>
                </a:solidFill>
                <a:effectLst/>
                <a:latin typeface="Calibri"/>
                <a:ea typeface="Calibri"/>
                <a:cs typeface="Calibri"/>
                <a:sym typeface="Calibri"/>
              </a:rPr>
              <a:t> be </a:t>
            </a:r>
            <a:r>
              <a:rPr lang="it-IT" sz="1200" b="0" i="0" u="none" strike="noStrike" cap="none" dirty="0" err="1">
                <a:solidFill>
                  <a:schemeClr val="dk1"/>
                </a:solidFill>
                <a:effectLst/>
                <a:latin typeface="Calibri"/>
                <a:ea typeface="Calibri"/>
                <a:cs typeface="Calibri"/>
                <a:sym typeface="Calibri"/>
              </a:rPr>
              <a:t>integrated</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into</a:t>
            </a:r>
            <a:r>
              <a:rPr lang="it-IT" sz="1200" b="0" i="0" u="none" strike="noStrike" cap="none" dirty="0">
                <a:solidFill>
                  <a:schemeClr val="dk1"/>
                </a:solidFill>
                <a:effectLst/>
                <a:latin typeface="Calibri"/>
                <a:ea typeface="Calibri"/>
                <a:cs typeface="Calibri"/>
                <a:sym typeface="Calibri"/>
              </a:rPr>
              <a:t> the </a:t>
            </a:r>
            <a:r>
              <a:rPr lang="it-IT" sz="1200" b="0" i="0" u="none" strike="noStrike" cap="none" dirty="0" err="1">
                <a:solidFill>
                  <a:schemeClr val="dk1"/>
                </a:solidFill>
                <a:effectLst/>
                <a:latin typeface="Calibri"/>
                <a:ea typeface="Calibri"/>
                <a:cs typeface="Calibri"/>
                <a:sym typeface="Calibri"/>
              </a:rPr>
              <a:t>electric</a:t>
            </a:r>
            <a:r>
              <a:rPr lang="it-IT" sz="1200" b="0" i="0" u="none" strike="noStrike" cap="none" dirty="0">
                <a:solidFill>
                  <a:schemeClr val="dk1"/>
                </a:solidFill>
                <a:effectLst/>
                <a:latin typeface="Calibri"/>
                <a:ea typeface="Calibri"/>
                <a:cs typeface="Calibri"/>
                <a:sym typeface="Calibri"/>
              </a:rPr>
              <a:t> scooter and </a:t>
            </a:r>
            <a:r>
              <a:rPr lang="it-IT" sz="1200" b="0" i="0" u="none" strike="noStrike" cap="none" dirty="0" err="1">
                <a:solidFill>
                  <a:schemeClr val="dk1"/>
                </a:solidFill>
                <a:effectLst/>
                <a:latin typeface="Calibri"/>
                <a:ea typeface="Calibri"/>
                <a:cs typeface="Calibri"/>
                <a:sym typeface="Calibri"/>
              </a:rPr>
              <a:t>then</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used</a:t>
            </a:r>
            <a:r>
              <a:rPr lang="it-IT" sz="1200" b="0" i="0" u="none" strike="noStrike" cap="none" dirty="0">
                <a:solidFill>
                  <a:schemeClr val="dk1"/>
                </a:solidFill>
                <a:effectLst/>
                <a:latin typeface="Calibri"/>
                <a:ea typeface="Calibri"/>
                <a:cs typeface="Calibri"/>
                <a:sym typeface="Calibri"/>
              </a:rPr>
              <a:t> to be </a:t>
            </a:r>
            <a:r>
              <a:rPr lang="it-IT" sz="1200" b="0" i="0" u="none" strike="noStrike" cap="none" dirty="0" err="1">
                <a:solidFill>
                  <a:schemeClr val="dk1"/>
                </a:solidFill>
                <a:effectLst/>
                <a:latin typeface="Calibri"/>
                <a:ea typeface="Calibri"/>
                <a:cs typeface="Calibri"/>
                <a:sym typeface="Calibri"/>
              </a:rPr>
              <a:t>able</a:t>
            </a:r>
            <a:r>
              <a:rPr lang="it-IT" sz="1200" b="0" i="0" u="none" strike="noStrike" cap="none" dirty="0">
                <a:solidFill>
                  <a:schemeClr val="dk1"/>
                </a:solidFill>
                <a:effectLst/>
                <a:latin typeface="Calibri"/>
                <a:ea typeface="Calibri"/>
                <a:cs typeface="Calibri"/>
                <a:sym typeface="Calibri"/>
              </a:rPr>
              <a:t> to </a:t>
            </a:r>
            <a:r>
              <a:rPr lang="it-IT" sz="1200" b="0" i="0" u="none" strike="noStrike" cap="none" dirty="0" err="1">
                <a:solidFill>
                  <a:schemeClr val="dk1"/>
                </a:solidFill>
                <a:effectLst/>
                <a:latin typeface="Calibri"/>
                <a:ea typeface="Calibri"/>
                <a:cs typeface="Calibri"/>
                <a:sym typeface="Calibri"/>
              </a:rPr>
              <a:t>have</a:t>
            </a:r>
            <a:r>
              <a:rPr lang="it-IT" sz="1200" b="0" i="0" u="none" strike="noStrike" cap="none" dirty="0">
                <a:solidFill>
                  <a:schemeClr val="dk1"/>
                </a:solidFill>
                <a:effectLst/>
                <a:latin typeface="Calibri"/>
                <a:ea typeface="Calibri"/>
                <a:cs typeface="Calibri"/>
                <a:sym typeface="Calibri"/>
              </a:rPr>
              <a:t> a </a:t>
            </a:r>
            <a:r>
              <a:rPr lang="it-IT" sz="1200" b="0" i="0" u="none" strike="noStrike" cap="none" dirty="0" err="1">
                <a:solidFill>
                  <a:schemeClr val="dk1"/>
                </a:solidFill>
                <a:effectLst/>
                <a:latin typeface="Calibri"/>
                <a:ea typeface="Calibri"/>
                <a:cs typeface="Calibri"/>
                <a:sym typeface="Calibri"/>
              </a:rPr>
              <a:t>representation</a:t>
            </a:r>
            <a:r>
              <a:rPr lang="it-IT" sz="1200" b="0" i="0" u="none" strike="noStrike" cap="none" dirty="0">
                <a:solidFill>
                  <a:schemeClr val="dk1"/>
                </a:solidFill>
                <a:effectLst/>
                <a:latin typeface="Calibri"/>
                <a:ea typeface="Calibri"/>
                <a:cs typeface="Calibri"/>
                <a:sym typeface="Calibri"/>
              </a:rPr>
              <a:t> of the </a:t>
            </a:r>
            <a:r>
              <a:rPr lang="it-IT" sz="1200" b="0" i="0" u="none" strike="noStrike" cap="none" dirty="0" err="1">
                <a:solidFill>
                  <a:schemeClr val="dk1"/>
                </a:solidFill>
                <a:effectLst/>
                <a:latin typeface="Calibri"/>
                <a:ea typeface="Calibri"/>
                <a:cs typeface="Calibri"/>
                <a:sym typeface="Calibri"/>
              </a:rPr>
              <a:t>outside</a:t>
            </a:r>
            <a:r>
              <a:rPr lang="it-IT" sz="1200" b="0" i="0" u="none" strike="noStrike" cap="none" dirty="0">
                <a:solidFill>
                  <a:schemeClr val="dk1"/>
                </a:solidFill>
                <a:effectLst/>
                <a:latin typeface="Calibri"/>
                <a:ea typeface="Calibri"/>
                <a:cs typeface="Calibri"/>
                <a:sym typeface="Calibri"/>
              </a:rPr>
              <a:t> world and </a:t>
            </a:r>
            <a:r>
              <a:rPr lang="it-IT" sz="1200" b="0" i="0" u="none" strike="noStrike" cap="none" dirty="0" err="1">
                <a:solidFill>
                  <a:schemeClr val="dk1"/>
                </a:solidFill>
                <a:effectLst/>
                <a:latin typeface="Calibri"/>
                <a:ea typeface="Calibri"/>
                <a:cs typeface="Calibri"/>
                <a:sym typeface="Calibri"/>
              </a:rPr>
              <a:t>based</a:t>
            </a:r>
            <a:r>
              <a:rPr lang="it-IT" sz="1200" b="0" i="0" u="none" strike="noStrike" cap="none" dirty="0">
                <a:solidFill>
                  <a:schemeClr val="dk1"/>
                </a:solidFill>
                <a:effectLst/>
                <a:latin typeface="Calibri"/>
                <a:ea typeface="Calibri"/>
                <a:cs typeface="Calibri"/>
                <a:sym typeface="Calibri"/>
              </a:rPr>
              <a:t> on </a:t>
            </a:r>
            <a:r>
              <a:rPr lang="it-IT" sz="1200" b="0" i="0" u="none" strike="noStrike" cap="none" dirty="0" err="1">
                <a:solidFill>
                  <a:schemeClr val="dk1"/>
                </a:solidFill>
                <a:effectLst/>
                <a:latin typeface="Calibri"/>
                <a:ea typeface="Calibri"/>
                <a:cs typeface="Calibri"/>
                <a:sym typeface="Calibri"/>
              </a:rPr>
              <a:t>this</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ensure</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greater</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safety</a:t>
            </a:r>
            <a:r>
              <a:rPr lang="it-IT" sz="1200" b="0" i="0" u="none" strike="noStrike" cap="none" dirty="0">
                <a:solidFill>
                  <a:schemeClr val="dk1"/>
                </a:solidFill>
                <a:effectLst/>
                <a:latin typeface="Calibri"/>
                <a:ea typeface="Calibri"/>
                <a:cs typeface="Calibri"/>
                <a:sym typeface="Calibri"/>
              </a:rPr>
              <a:t> </a:t>
            </a:r>
            <a:endParaRPr lang="it-IT" dirty="0"/>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it-IT" sz="1200" b="0" i="0" u="none" strike="noStrike" cap="none" dirty="0" err="1">
                <a:solidFill>
                  <a:schemeClr val="dk1"/>
                </a:solidFill>
                <a:effectLst/>
                <a:latin typeface="Calibri"/>
                <a:ea typeface="Calibri"/>
                <a:cs typeface="Calibri"/>
                <a:sym typeface="Calibri"/>
              </a:rPr>
              <a:t>it</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might</a:t>
            </a:r>
            <a:r>
              <a:rPr lang="it-IT" sz="1200" b="0" i="0" u="none" strike="noStrike" cap="none" dirty="0">
                <a:solidFill>
                  <a:schemeClr val="dk1"/>
                </a:solidFill>
                <a:effectLst/>
                <a:latin typeface="Calibri"/>
                <a:ea typeface="Calibri"/>
                <a:cs typeface="Calibri"/>
                <a:sym typeface="Calibri"/>
              </a:rPr>
              <a:t> be </a:t>
            </a:r>
            <a:r>
              <a:rPr lang="it-IT" sz="1200" b="0" i="0" u="none" strike="noStrike" cap="none" dirty="0" err="1">
                <a:solidFill>
                  <a:schemeClr val="dk1"/>
                </a:solidFill>
                <a:effectLst/>
                <a:latin typeface="Calibri"/>
                <a:ea typeface="Calibri"/>
                <a:cs typeface="Calibri"/>
                <a:sym typeface="Calibri"/>
              </a:rPr>
              <a:t>possible</a:t>
            </a:r>
            <a:r>
              <a:rPr lang="it-IT" sz="1200" b="0" i="0" u="none" strike="noStrike" cap="none" dirty="0">
                <a:solidFill>
                  <a:schemeClr val="dk1"/>
                </a:solidFill>
                <a:effectLst/>
                <a:latin typeface="Calibri"/>
                <a:ea typeface="Calibri"/>
                <a:cs typeface="Calibri"/>
                <a:sym typeface="Calibri"/>
              </a:rPr>
              <a:t> to </a:t>
            </a:r>
            <a:r>
              <a:rPr lang="it-IT" sz="1200" b="0" i="0" u="none" strike="noStrike" cap="none" dirty="0" err="1">
                <a:solidFill>
                  <a:schemeClr val="dk1"/>
                </a:solidFill>
                <a:effectLst/>
                <a:latin typeface="Calibri"/>
                <a:ea typeface="Calibri"/>
                <a:cs typeface="Calibri"/>
                <a:sym typeface="Calibri"/>
              </a:rPr>
              <a:t>extend</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this</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product</a:t>
            </a:r>
            <a:r>
              <a:rPr lang="it-IT" sz="1200" b="0" i="0" u="none" strike="noStrike" cap="none" dirty="0">
                <a:solidFill>
                  <a:schemeClr val="dk1"/>
                </a:solidFill>
                <a:effectLst/>
                <a:latin typeface="Calibri"/>
                <a:ea typeface="Calibri"/>
                <a:cs typeface="Calibri"/>
                <a:sym typeface="Calibri"/>
              </a:rPr>
              <a:t> to </a:t>
            </a:r>
            <a:r>
              <a:rPr lang="it-IT" sz="1200" b="0" i="0" u="none" strike="noStrike" cap="none" dirty="0" err="1">
                <a:solidFill>
                  <a:schemeClr val="dk1"/>
                </a:solidFill>
                <a:effectLst/>
                <a:latin typeface="Calibri"/>
                <a:ea typeface="Calibri"/>
                <a:cs typeface="Calibri"/>
                <a:sym typeface="Calibri"/>
              </a:rPr>
              <a:t>sharing</a:t>
            </a:r>
            <a:r>
              <a:rPr lang="it-IT" sz="1200" b="0" i="0" u="none" strike="noStrike" cap="none" dirty="0">
                <a:solidFill>
                  <a:schemeClr val="dk1"/>
                </a:solidFill>
                <a:effectLst/>
                <a:latin typeface="Calibri"/>
                <a:ea typeface="Calibri"/>
                <a:cs typeface="Calibri"/>
                <a:sym typeface="Calibri"/>
              </a:rPr>
              <a:t> companies so </a:t>
            </a:r>
            <a:r>
              <a:rPr lang="it-IT" sz="1200" b="0" i="0" u="none" strike="noStrike" cap="none" dirty="0" err="1">
                <a:solidFill>
                  <a:schemeClr val="dk1"/>
                </a:solidFill>
                <a:effectLst/>
                <a:latin typeface="Calibri"/>
                <a:ea typeface="Calibri"/>
                <a:cs typeface="Calibri"/>
                <a:sym typeface="Calibri"/>
              </a:rPr>
              <a:t>that</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electric</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scooters</a:t>
            </a:r>
            <a:r>
              <a:rPr lang="it-IT" sz="1200" b="0" i="0" u="none" strike="noStrike" cap="none" dirty="0">
                <a:solidFill>
                  <a:schemeClr val="dk1"/>
                </a:solidFill>
                <a:effectLst/>
                <a:latin typeface="Calibri"/>
                <a:ea typeface="Calibri"/>
                <a:cs typeface="Calibri"/>
                <a:sym typeface="Calibri"/>
              </a:rPr>
              <a:t> can be </a:t>
            </a:r>
            <a:r>
              <a:rPr lang="it-IT" sz="1200" b="0" i="0" u="none" strike="noStrike" cap="none" dirty="0" err="1">
                <a:solidFill>
                  <a:schemeClr val="dk1"/>
                </a:solidFill>
                <a:effectLst/>
                <a:latin typeface="Calibri"/>
                <a:ea typeface="Calibri"/>
                <a:cs typeface="Calibri"/>
                <a:sym typeface="Calibri"/>
              </a:rPr>
              <a:t>rented</a:t>
            </a:r>
            <a:r>
              <a:rPr lang="it-IT" sz="1200" b="0" i="0" u="none" strike="noStrike" cap="none" dirty="0">
                <a:solidFill>
                  <a:schemeClr val="dk1"/>
                </a:solidFill>
                <a:effectLst/>
                <a:latin typeface="Calibri"/>
                <a:ea typeface="Calibri"/>
                <a:cs typeface="Calibri"/>
                <a:sym typeface="Calibri"/>
              </a:rPr>
              <a:t> out to a wide audience of </a:t>
            </a:r>
            <a:r>
              <a:rPr lang="it-IT" sz="1200" b="0" i="0" u="none" strike="noStrike" cap="none" dirty="0" err="1">
                <a:solidFill>
                  <a:schemeClr val="dk1"/>
                </a:solidFill>
                <a:effectLst/>
                <a:latin typeface="Calibri"/>
                <a:ea typeface="Calibri"/>
                <a:cs typeface="Calibri"/>
                <a:sym typeface="Calibri"/>
              </a:rPr>
              <a:t>people</a:t>
            </a:r>
            <a:r>
              <a:rPr lang="it-IT" sz="1200" b="0" i="0" u="none" strike="noStrike" cap="none" dirty="0">
                <a:solidFill>
                  <a:schemeClr val="dk1"/>
                </a:solidFill>
                <a:effectLst/>
                <a:latin typeface="Calibri"/>
                <a:ea typeface="Calibri"/>
                <a:cs typeface="Calibri"/>
                <a:sym typeface="Calibri"/>
              </a:rPr>
              <a:t> with </a:t>
            </a:r>
            <a:r>
              <a:rPr lang="it-IT" sz="1200" b="0" i="0" u="none" strike="noStrike" cap="none" dirty="0" err="1">
                <a:solidFill>
                  <a:schemeClr val="dk1"/>
                </a:solidFill>
                <a:effectLst/>
                <a:latin typeface="Calibri"/>
                <a:ea typeface="Calibri"/>
                <a:cs typeface="Calibri"/>
                <a:sym typeface="Calibri"/>
              </a:rPr>
              <a:t>mobility</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problems</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thus</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enabling</a:t>
            </a:r>
            <a:r>
              <a:rPr lang="it-IT" sz="1200" b="0" i="0" u="none" strike="noStrike" cap="none" dirty="0">
                <a:solidFill>
                  <a:schemeClr val="dk1"/>
                </a:solidFill>
                <a:effectLst/>
                <a:latin typeface="Calibri"/>
                <a:ea typeface="Calibri"/>
                <a:cs typeface="Calibri"/>
                <a:sym typeface="Calibri"/>
              </a:rPr>
              <a:t> the </a:t>
            </a:r>
            <a:r>
              <a:rPr lang="it-IT" sz="1200" b="0" i="0" u="none" strike="noStrike" cap="none" dirty="0" err="1">
                <a:solidFill>
                  <a:schemeClr val="dk1"/>
                </a:solidFill>
                <a:effectLst/>
                <a:latin typeface="Calibri"/>
                <a:ea typeface="Calibri"/>
                <a:cs typeface="Calibri"/>
                <a:sym typeface="Calibri"/>
              </a:rPr>
              <a:t>rental</a:t>
            </a:r>
            <a:r>
              <a:rPr lang="it-IT" sz="1200" b="0" i="0" u="none" strike="noStrike" cap="none" dirty="0">
                <a:solidFill>
                  <a:schemeClr val="dk1"/>
                </a:solidFill>
                <a:effectLst/>
                <a:latin typeface="Calibri"/>
                <a:ea typeface="Calibri"/>
                <a:cs typeface="Calibri"/>
                <a:sym typeface="Calibri"/>
              </a:rPr>
              <a:t> of </a:t>
            </a:r>
            <a:r>
              <a:rPr lang="it-IT" sz="1200" b="0" i="0" u="none" strike="noStrike" cap="none" dirty="0" err="1">
                <a:solidFill>
                  <a:schemeClr val="dk1"/>
                </a:solidFill>
                <a:effectLst/>
                <a:latin typeface="Calibri"/>
                <a:ea typeface="Calibri"/>
                <a:cs typeface="Calibri"/>
                <a:sym typeface="Calibri"/>
              </a:rPr>
              <a:t>scooters</a:t>
            </a:r>
            <a:r>
              <a:rPr lang="it-IT" sz="1200" b="0" i="0" u="none" strike="noStrike" cap="none" dirty="0">
                <a:solidFill>
                  <a:schemeClr val="dk1"/>
                </a:solidFill>
                <a:effectLst/>
                <a:latin typeface="Calibri"/>
                <a:ea typeface="Calibri"/>
                <a:cs typeface="Calibri"/>
                <a:sym typeface="Calibri"/>
              </a:rPr>
              <a:t> by </a:t>
            </a:r>
            <a:r>
              <a:rPr lang="it-IT" sz="1200" b="0" i="0" u="none" strike="noStrike" cap="none" dirty="0" err="1">
                <a:solidFill>
                  <a:schemeClr val="dk1"/>
                </a:solidFill>
                <a:effectLst/>
                <a:latin typeface="Calibri"/>
                <a:ea typeface="Calibri"/>
                <a:cs typeface="Calibri"/>
                <a:sym typeface="Calibri"/>
              </a:rPr>
              <a:t>these</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people</a:t>
            </a:r>
            <a:r>
              <a:rPr lang="it-IT" sz="1200" b="0" i="0" u="none" strike="noStrike" cap="none" dirty="0">
                <a:solidFill>
                  <a:schemeClr val="dk1"/>
                </a:solidFill>
                <a:effectLst/>
                <a:latin typeface="Calibri"/>
                <a:ea typeface="Calibri"/>
                <a:cs typeface="Calibri"/>
                <a:sym typeface="Calibri"/>
              </a:rPr>
              <a:t>.</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endParaRPr lang="it-IT"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it-IT" sz="1200" b="0" i="0" u="none" strike="noStrike" cap="none" dirty="0">
              <a:solidFill>
                <a:schemeClr val="dk1"/>
              </a:solidFill>
              <a:effectLst/>
              <a:latin typeface="Calibri"/>
              <a:ea typeface="Calibri"/>
              <a:cs typeface="Calibri"/>
              <a:sym typeface="Calibri"/>
            </a:endParaRPr>
          </a:p>
        </p:txBody>
      </p:sp>
      <p:sp>
        <p:nvSpPr>
          <p:cNvPr id="425" name="Google Shape;425;p2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a1158eb23_0_0: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rtl="0"/>
            <a:r>
              <a:rPr lang="en-GB" sz="1200" b="0" i="0" u="none" strike="noStrike" cap="none" noProof="0" dirty="0">
                <a:solidFill>
                  <a:schemeClr val="dk1"/>
                </a:solidFill>
                <a:effectLst/>
                <a:latin typeface="Calibri"/>
                <a:ea typeface="Calibri"/>
                <a:cs typeface="Calibri"/>
                <a:sym typeface="Calibri"/>
              </a:rPr>
              <a:t>The popularity of electric scooters has increased in recent years.</a:t>
            </a:r>
          </a:p>
          <a:p>
            <a:pPr rtl="0"/>
            <a:r>
              <a:rPr lang="en-GB" sz="1200" b="0" i="0" u="none" strike="noStrike" cap="none" noProof="0" dirty="0">
                <a:solidFill>
                  <a:schemeClr val="dk1"/>
                </a:solidFill>
                <a:effectLst/>
                <a:latin typeface="Calibri"/>
                <a:ea typeface="Calibri"/>
                <a:cs typeface="Calibri"/>
                <a:sym typeface="Calibri"/>
              </a:rPr>
              <a:t>However, the structure of such a vehicle imposes several constraints that apparently cannot be overcome by disabled people: for example, they can only be ridden by who can stand up and there is no possibility to start from a standstill as a small push with the feet is required to start the ride. Finally, electric scooters have little modularity, that is they are difficult to adapt to various uses.</a:t>
            </a:r>
          </a:p>
        </p:txBody>
      </p:sp>
      <p:sp>
        <p:nvSpPr>
          <p:cNvPr id="104" name="Google Shape;104;gea1158eb23_0_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9811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a1158eb23_0_0: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noProof="0" dirty="0">
                <a:solidFill>
                  <a:schemeClr val="dk1"/>
                </a:solidFill>
                <a:effectLst/>
                <a:latin typeface="Calibri"/>
                <a:ea typeface="Calibri"/>
                <a:cs typeface="Calibri"/>
                <a:sym typeface="Calibri"/>
              </a:rPr>
              <a:t>To overcome this problem, this project provides a different use of the wheelchair and electric scooter and, as is shown in this slide by a price comparison, it is possible to add traction to a normal wheelchair at a lower cost than a motorised one.</a:t>
            </a:r>
            <a:endParaRPr lang="en-GB" noProof="0" dirty="0"/>
          </a:p>
        </p:txBody>
      </p:sp>
      <p:sp>
        <p:nvSpPr>
          <p:cNvPr id="104" name="Google Shape;104;gea1158eb23_0_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a1158eb23_0_47: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noProof="0" dirty="0"/>
              <a:t>Very quickly I want to show a representative scheme that summarises the idea of my thesis project, which consists of the design and implementation of a metal support and the development of a custom firmware that </a:t>
            </a:r>
            <a:r>
              <a:rPr lang="en-GB" sz="1200" b="0" i="0" u="none" strike="noStrike" cap="none" noProof="0" dirty="0">
                <a:solidFill>
                  <a:schemeClr val="dk1"/>
                </a:solidFill>
                <a:effectLst/>
                <a:latin typeface="Calibri"/>
                <a:ea typeface="Calibri"/>
                <a:cs typeface="Calibri"/>
                <a:sym typeface="Calibri"/>
              </a:rPr>
              <a:t>allows</a:t>
            </a:r>
            <a:r>
              <a:rPr lang="en-GB" noProof="0" dirty="0"/>
              <a:t> the driveability of the electric scooter coupled to the wheelchair.</a:t>
            </a:r>
          </a:p>
        </p:txBody>
      </p:sp>
      <p:sp>
        <p:nvSpPr>
          <p:cNvPr id="145" name="Google Shape;145;gea1158eb23_0_4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a1158eb23_1_0: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b="0" i="0" u="none" strike="noStrike" cap="none" noProof="0" dirty="0">
                <a:solidFill>
                  <a:schemeClr val="dk1"/>
                </a:solidFill>
                <a:effectLst/>
                <a:latin typeface="Calibri"/>
                <a:ea typeface="Calibri"/>
                <a:cs typeface="Calibri"/>
                <a:sym typeface="Calibri"/>
              </a:rPr>
              <a:t>Here we can see how from the </a:t>
            </a:r>
            <a:r>
              <a:rPr lang="en-GB" sz="1200" b="0" i="0" u="none" strike="noStrike" cap="none" noProof="0" dirty="0" err="1">
                <a:solidFill>
                  <a:schemeClr val="dk1"/>
                </a:solidFill>
                <a:effectLst/>
                <a:latin typeface="Calibri"/>
                <a:ea typeface="Calibri"/>
                <a:cs typeface="Calibri"/>
                <a:sym typeface="Calibri"/>
              </a:rPr>
              <a:t>Autocad</a:t>
            </a:r>
            <a:r>
              <a:rPr lang="en-GB" sz="1200" b="0" i="0" u="none" strike="noStrike" cap="none" noProof="0" dirty="0">
                <a:solidFill>
                  <a:schemeClr val="dk1"/>
                </a:solidFill>
                <a:effectLst/>
                <a:latin typeface="Calibri"/>
                <a:ea typeface="Calibri"/>
                <a:cs typeface="Calibri"/>
                <a:sym typeface="Calibri"/>
              </a:rPr>
              <a:t> project we go to the concrete realisation of the bracket, which in the figure on the right is hooked to the wheelchair and installed near the rear wheels. This support, consisting of 3 knobs and 3 vibration dampers, allows the front wheels of the wheelchair to be raised and prevents longitudinal and transversal movements resulting from towing.</a:t>
            </a:r>
          </a:p>
        </p:txBody>
      </p:sp>
      <p:sp>
        <p:nvSpPr>
          <p:cNvPr id="129" name="Google Shape;129;gea1158eb23_1_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a1158eb23_0_110: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rtl="0"/>
            <a:r>
              <a:rPr lang="en-GB" sz="1200" b="0" i="0" u="none" strike="noStrike" cap="none" noProof="0" dirty="0">
                <a:solidFill>
                  <a:schemeClr val="dk1"/>
                </a:solidFill>
                <a:effectLst/>
                <a:latin typeface="Calibri"/>
                <a:ea typeface="Calibri"/>
                <a:cs typeface="Calibri"/>
                <a:sym typeface="Calibri"/>
              </a:rPr>
              <a:t>Now let's talk about the steps that made it possible to communicate with the vehicle and modify its parameters.</a:t>
            </a:r>
            <a:endParaRPr lang="en-GB" noProof="0" dirty="0"/>
          </a:p>
        </p:txBody>
      </p:sp>
      <p:sp>
        <p:nvSpPr>
          <p:cNvPr id="176" name="Google Shape;176;gea1158eb23_0_11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83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a1158eb23_0_80: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r>
              <a:rPr lang="en-GB" sz="1200" b="0" i="0" u="none" strike="noStrike" cap="none" dirty="0">
                <a:solidFill>
                  <a:schemeClr val="dk1"/>
                </a:solidFill>
                <a:effectLst/>
                <a:latin typeface="Calibri"/>
                <a:ea typeface="Calibri"/>
                <a:cs typeface="Calibri"/>
                <a:sym typeface="Calibri"/>
              </a:rPr>
              <a:t>The process of interaction between the electric scooter and the smartphone takes place through Bluetooth connection as shown in the figure. This protocol defines the general format by which the Ninebot and Xiaomi electronic control system achieves multi-node communication via physical and Bluetooth serial ports. To use serial port communication must be used a baud rate of 1 hundred and 15 thousand 2 hundred, 8-byte word without verification and 1 stop bit. Information retrieval, control and parameter modification can be achieved through a read-write operation to the "memory control table" which is stored in the controller. </a:t>
            </a:r>
            <a:endParaRPr lang="it-IT" sz="1200" b="0" i="0" u="none" strike="noStrike" cap="none" dirty="0">
              <a:solidFill>
                <a:schemeClr val="dk1"/>
              </a:solidFill>
              <a:effectLst/>
              <a:latin typeface="Calibri"/>
              <a:ea typeface="Calibri"/>
              <a:cs typeface="Calibri"/>
              <a:sym typeface="Calibri"/>
            </a:endParaRPr>
          </a:p>
        </p:txBody>
      </p:sp>
      <p:sp>
        <p:nvSpPr>
          <p:cNvPr id="190" name="Google Shape;190;gea1158eb23_0_8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a1158eb23_0_157:notes"/>
          <p:cNvSpPr txBox="1">
            <a:spLocks noGrp="1"/>
          </p:cNvSpPr>
          <p:nvPr>
            <p:ph type="body" idx="1"/>
          </p:nvPr>
        </p:nvSpPr>
        <p:spPr>
          <a:xfrm>
            <a:off x="460375" y="1665288"/>
            <a:ext cx="3689400" cy="1363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noProof="0" dirty="0">
                <a:solidFill>
                  <a:schemeClr val="dk1"/>
                </a:solidFill>
                <a:effectLst/>
                <a:latin typeface="Calibri"/>
                <a:ea typeface="Calibri"/>
                <a:cs typeface="Calibri"/>
                <a:sym typeface="Calibri"/>
              </a:rPr>
              <a:t>Extrapolating data from the GET/POST requests made by the application of the electric scooter connected to the phone, we realise that this technology is used as a means of transmitting various types of updates. </a:t>
            </a:r>
            <a:r>
              <a:rPr lang="it-IT" sz="1200" b="0" i="0" u="none" strike="noStrike" cap="none" dirty="0" err="1">
                <a:solidFill>
                  <a:schemeClr val="dk1"/>
                </a:solidFill>
                <a:effectLst/>
                <a:latin typeface="Calibri"/>
                <a:ea typeface="Calibri"/>
                <a:cs typeface="Calibri"/>
                <a:sym typeface="Calibri"/>
              </a:rPr>
              <a:t>Knowing</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how</a:t>
            </a:r>
            <a:r>
              <a:rPr lang="it-IT" sz="1200" b="0" i="0" u="none" strike="noStrike" cap="none" dirty="0">
                <a:solidFill>
                  <a:schemeClr val="dk1"/>
                </a:solidFill>
                <a:effectLst/>
                <a:latin typeface="Calibri"/>
                <a:ea typeface="Calibri"/>
                <a:cs typeface="Calibri"/>
                <a:sym typeface="Calibri"/>
              </a:rPr>
              <a:t> the </a:t>
            </a:r>
            <a:r>
              <a:rPr lang="it-IT" sz="1200" b="0" i="0" u="none" strike="noStrike" cap="none" dirty="0" err="1">
                <a:solidFill>
                  <a:schemeClr val="dk1"/>
                </a:solidFill>
                <a:effectLst/>
                <a:latin typeface="Calibri"/>
                <a:ea typeface="Calibri"/>
                <a:cs typeface="Calibri"/>
                <a:sym typeface="Calibri"/>
              </a:rPr>
              <a:t>two</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entities</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communicate</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is</a:t>
            </a:r>
            <a:r>
              <a:rPr lang="it-IT" sz="1200" b="0" i="0" u="none" strike="noStrike" cap="none" dirty="0">
                <a:solidFill>
                  <a:schemeClr val="dk1"/>
                </a:solidFill>
                <a:effectLst/>
                <a:latin typeface="Calibri"/>
                <a:ea typeface="Calibri"/>
                <a:cs typeface="Calibri"/>
                <a:sym typeface="Calibri"/>
              </a:rPr>
              <a:t> </a:t>
            </a:r>
            <a:r>
              <a:rPr lang="it-IT" sz="1200" b="0" i="0" u="none" strike="noStrike" cap="none" dirty="0" err="1">
                <a:solidFill>
                  <a:schemeClr val="dk1"/>
                </a:solidFill>
                <a:effectLst/>
                <a:latin typeface="Calibri"/>
                <a:ea typeface="Calibri"/>
                <a:cs typeface="Calibri"/>
                <a:sym typeface="Calibri"/>
              </a:rPr>
              <a:t>essential</a:t>
            </a:r>
            <a:r>
              <a:rPr lang="it-IT" sz="1200" b="0" i="0" u="none" strike="noStrike" cap="none" dirty="0">
                <a:solidFill>
                  <a:schemeClr val="dk1"/>
                </a:solidFill>
                <a:effectLst/>
                <a:latin typeface="Calibri"/>
                <a:ea typeface="Calibri"/>
                <a:cs typeface="Calibri"/>
                <a:sym typeface="Calibri"/>
              </a:rPr>
              <a:t> to </a:t>
            </a:r>
            <a:r>
              <a:rPr lang="it-IT" sz="1200" b="0" i="0" u="none" strike="noStrike" cap="none" dirty="0" err="1">
                <a:solidFill>
                  <a:schemeClr val="dk1"/>
                </a:solidFill>
                <a:effectLst/>
                <a:latin typeface="Calibri"/>
                <a:ea typeface="Calibri"/>
                <a:cs typeface="Calibri"/>
                <a:sym typeface="Calibri"/>
              </a:rPr>
              <a:t>proceed</a:t>
            </a:r>
            <a:r>
              <a:rPr lang="it-IT" sz="1200" b="0" i="0" u="none" strike="noStrike" cap="none" dirty="0">
                <a:solidFill>
                  <a:schemeClr val="dk1"/>
                </a:solidFill>
                <a:effectLst/>
                <a:latin typeface="Calibri"/>
                <a:ea typeface="Calibri"/>
                <a:cs typeface="Calibri"/>
                <a:sym typeface="Calibri"/>
              </a:rPr>
              <a:t> to </a:t>
            </a:r>
            <a:r>
              <a:rPr lang="it-IT" sz="1200" b="0" i="0" u="none" strike="noStrike" cap="none" dirty="0" err="1">
                <a:solidFill>
                  <a:schemeClr val="dk1"/>
                </a:solidFill>
                <a:effectLst/>
                <a:latin typeface="Calibri"/>
                <a:ea typeface="Calibri"/>
                <a:cs typeface="Calibri"/>
                <a:sym typeface="Calibri"/>
              </a:rPr>
              <a:t>modify</a:t>
            </a:r>
            <a:r>
              <a:rPr lang="it-IT" sz="1200" b="0" i="0" u="none" strike="noStrike" cap="none" dirty="0">
                <a:solidFill>
                  <a:schemeClr val="dk1"/>
                </a:solidFill>
                <a:effectLst/>
                <a:latin typeface="Calibri"/>
                <a:ea typeface="Calibri"/>
                <a:cs typeface="Calibri"/>
                <a:sym typeface="Calibri"/>
              </a:rPr>
              <a:t> the firmware </a:t>
            </a:r>
            <a:r>
              <a:rPr lang="it-IT" sz="1200" b="0" i="0" u="none" strike="noStrike" cap="none" dirty="0" err="1">
                <a:solidFill>
                  <a:schemeClr val="dk1"/>
                </a:solidFill>
                <a:effectLst/>
                <a:latin typeface="Calibri"/>
                <a:ea typeface="Calibri"/>
                <a:cs typeface="Calibri"/>
                <a:sym typeface="Calibri"/>
              </a:rPr>
              <a:t>parameters</a:t>
            </a:r>
            <a:r>
              <a:rPr lang="it-IT" sz="1200" b="0" i="0" u="none" strike="noStrike" cap="none" dirty="0">
                <a:solidFill>
                  <a:schemeClr val="dk1"/>
                </a:solidFill>
                <a:effectLst/>
                <a:latin typeface="Calibri"/>
                <a:ea typeface="Calibri"/>
                <a:cs typeface="Calibri"/>
                <a:sym typeface="Calibri"/>
              </a:rPr>
              <a:t>. </a:t>
            </a:r>
            <a:endParaRPr lang="en-GB" sz="1200" b="0" i="0" u="none" strike="noStrike" cap="none" noProof="0" dirty="0">
              <a:solidFill>
                <a:schemeClr val="dk1"/>
              </a:solidFill>
              <a:effectLst/>
              <a:latin typeface="Calibri"/>
              <a:ea typeface="Calibri"/>
              <a:cs typeface="Calibri"/>
              <a:sym typeface="Calibri"/>
            </a:endParaRPr>
          </a:p>
          <a:p>
            <a:pPr rtl="0"/>
            <a:r>
              <a:rPr lang="en-GB" sz="1200" b="0" i="0" u="none" strike="noStrike" cap="none" noProof="0" dirty="0">
                <a:solidFill>
                  <a:schemeClr val="dk1"/>
                </a:solidFill>
                <a:effectLst/>
                <a:latin typeface="Calibri"/>
                <a:ea typeface="Calibri"/>
                <a:cs typeface="Calibri"/>
                <a:sym typeface="Calibri"/>
              </a:rPr>
              <a:t>In fact, the figure below describes the various connection phases that the electric scooter performs while communicating with the parent cloud server. The user's application sends requests to the server, which immediately responds with updates for the vehicle. All this takes place under a Bluetooth connection between the smartphone and the chip in the electric scooter in order to issue commands to the control unit and the engine.</a:t>
            </a:r>
          </a:p>
        </p:txBody>
      </p:sp>
      <p:sp>
        <p:nvSpPr>
          <p:cNvPr id="203" name="Google Shape;203;gea1158eb23_0_15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24"/>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24"/>
          <p:cNvSpPr txBox="1">
            <a:spLocks noGrp="1"/>
          </p:cNvSpPr>
          <p:nvPr>
            <p:ph type="title"/>
          </p:nvPr>
        </p:nvSpPr>
        <p:spPr>
          <a:xfrm>
            <a:off x="691845" y="1159215"/>
            <a:ext cx="3226409" cy="4718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1" i="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4"/>
          <p:cNvSpPr txBox="1">
            <a:spLocks noGrp="1"/>
          </p:cNvSpPr>
          <p:nvPr>
            <p:ph type="body" idx="1"/>
          </p:nvPr>
        </p:nvSpPr>
        <p:spPr>
          <a:xfrm>
            <a:off x="347294" y="656527"/>
            <a:ext cx="3915511" cy="21513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24"/>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4"/>
          <p:cNvSpPr txBox="1">
            <a:spLocks noGrp="1"/>
          </p:cNvSpPr>
          <p:nvPr>
            <p:ph type="sldNum" idx="12"/>
          </p:nvPr>
        </p:nvSpPr>
        <p:spPr>
          <a:xfrm>
            <a:off x="69900" y="3324487"/>
            <a:ext cx="227965" cy="1238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buNone/>
              <a:defRPr sz="600" b="1" i="0">
                <a:solidFill>
                  <a:schemeClr val="dk1"/>
                </a:solidFill>
                <a:latin typeface="Calibri"/>
                <a:ea typeface="Calibri"/>
                <a:cs typeface="Calibri"/>
                <a:sym typeface="Calibri"/>
              </a:defRPr>
            </a:lvl1pPr>
            <a:lvl2pPr marL="38100" marR="0" lvl="1" indent="0" algn="l">
              <a:lnSpc>
                <a:spcPct val="100000"/>
              </a:lnSpc>
              <a:spcBef>
                <a:spcPts val="0"/>
              </a:spcBef>
              <a:buNone/>
              <a:defRPr sz="600" b="1" i="0">
                <a:solidFill>
                  <a:schemeClr val="dk1"/>
                </a:solidFill>
                <a:latin typeface="Calibri"/>
                <a:ea typeface="Calibri"/>
                <a:cs typeface="Calibri"/>
                <a:sym typeface="Calibri"/>
              </a:defRPr>
            </a:lvl2pPr>
            <a:lvl3pPr marL="38100" marR="0" lvl="2" indent="0" algn="l">
              <a:lnSpc>
                <a:spcPct val="100000"/>
              </a:lnSpc>
              <a:spcBef>
                <a:spcPts val="0"/>
              </a:spcBef>
              <a:buNone/>
              <a:defRPr sz="600" b="1" i="0">
                <a:solidFill>
                  <a:schemeClr val="dk1"/>
                </a:solidFill>
                <a:latin typeface="Calibri"/>
                <a:ea typeface="Calibri"/>
                <a:cs typeface="Calibri"/>
                <a:sym typeface="Calibri"/>
              </a:defRPr>
            </a:lvl3pPr>
            <a:lvl4pPr marL="38100" marR="0" lvl="3" indent="0" algn="l">
              <a:lnSpc>
                <a:spcPct val="100000"/>
              </a:lnSpc>
              <a:spcBef>
                <a:spcPts val="0"/>
              </a:spcBef>
              <a:buNone/>
              <a:defRPr sz="600" b="1" i="0">
                <a:solidFill>
                  <a:schemeClr val="dk1"/>
                </a:solidFill>
                <a:latin typeface="Calibri"/>
                <a:ea typeface="Calibri"/>
                <a:cs typeface="Calibri"/>
                <a:sym typeface="Calibri"/>
              </a:defRPr>
            </a:lvl4pPr>
            <a:lvl5pPr marL="38100" marR="0" lvl="4" indent="0" algn="l">
              <a:lnSpc>
                <a:spcPct val="100000"/>
              </a:lnSpc>
              <a:spcBef>
                <a:spcPts val="0"/>
              </a:spcBef>
              <a:buNone/>
              <a:defRPr sz="600" b="1" i="0">
                <a:solidFill>
                  <a:schemeClr val="dk1"/>
                </a:solidFill>
                <a:latin typeface="Calibri"/>
                <a:ea typeface="Calibri"/>
                <a:cs typeface="Calibri"/>
                <a:sym typeface="Calibri"/>
              </a:defRPr>
            </a:lvl5pPr>
            <a:lvl6pPr marL="38100" marR="0" lvl="5" indent="0" algn="l">
              <a:lnSpc>
                <a:spcPct val="100000"/>
              </a:lnSpc>
              <a:spcBef>
                <a:spcPts val="0"/>
              </a:spcBef>
              <a:buNone/>
              <a:defRPr sz="600" b="1" i="0">
                <a:solidFill>
                  <a:schemeClr val="dk1"/>
                </a:solidFill>
                <a:latin typeface="Calibri"/>
                <a:ea typeface="Calibri"/>
                <a:cs typeface="Calibri"/>
                <a:sym typeface="Calibri"/>
              </a:defRPr>
            </a:lvl6pPr>
            <a:lvl7pPr marL="38100" marR="0" lvl="6" indent="0" algn="l">
              <a:lnSpc>
                <a:spcPct val="100000"/>
              </a:lnSpc>
              <a:spcBef>
                <a:spcPts val="0"/>
              </a:spcBef>
              <a:buNone/>
              <a:defRPr sz="600" b="1" i="0">
                <a:solidFill>
                  <a:schemeClr val="dk1"/>
                </a:solidFill>
                <a:latin typeface="Calibri"/>
                <a:ea typeface="Calibri"/>
                <a:cs typeface="Calibri"/>
                <a:sym typeface="Calibri"/>
              </a:defRPr>
            </a:lvl7pPr>
            <a:lvl8pPr marL="38100" marR="0" lvl="7" indent="0" algn="l">
              <a:lnSpc>
                <a:spcPct val="100000"/>
              </a:lnSpc>
              <a:spcBef>
                <a:spcPts val="0"/>
              </a:spcBef>
              <a:buNone/>
              <a:defRPr sz="600" b="1" i="0">
                <a:solidFill>
                  <a:schemeClr val="dk1"/>
                </a:solidFill>
                <a:latin typeface="Calibri"/>
                <a:ea typeface="Calibri"/>
                <a:cs typeface="Calibri"/>
                <a:sym typeface="Calibri"/>
              </a:defRPr>
            </a:lvl8pPr>
            <a:lvl9pPr marL="38100" marR="0" lvl="8" indent="0" algn="l">
              <a:lnSpc>
                <a:spcPct val="100000"/>
              </a:lnSpc>
              <a:spcBef>
                <a:spcPts val="0"/>
              </a:spcBef>
              <a:buNone/>
              <a:defRPr sz="600" b="1" i="0">
                <a:solidFill>
                  <a:schemeClr val="dk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it-IT"/>
              <a:t>‹N›</a:t>
            </a:fld>
            <a:r>
              <a:rPr lang="it-IT"/>
              <a:t> / 20</a:t>
            </a:r>
            <a:endParaRPr/>
          </a:p>
        </p:txBody>
      </p:sp>
      <p:sp>
        <p:nvSpPr>
          <p:cNvPr id="23" name="Google Shape;23;p24"/>
          <p:cNvSpPr txBox="1">
            <a:spLocks noGrp="1"/>
          </p:cNvSpPr>
          <p:nvPr>
            <p:ph type="ftr" idx="11"/>
          </p:nvPr>
        </p:nvSpPr>
        <p:spPr>
          <a:xfrm>
            <a:off x="1780035" y="3324487"/>
            <a:ext cx="429260" cy="106439"/>
          </a:xfrm>
          <a:prstGeom prst="rect">
            <a:avLst/>
          </a:prstGeom>
          <a:noFill/>
          <a:ln>
            <a:noFill/>
          </a:ln>
        </p:spPr>
        <p:txBody>
          <a:bodyPr spcFirstLastPara="1" wrap="square" lIns="0" tIns="13950" rIns="0" bIns="0" anchor="t" anchorCtr="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4"/>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24"/>
          <p:cNvSpPr txBox="1"/>
          <p:nvPr/>
        </p:nvSpPr>
        <p:spPr>
          <a:xfrm>
            <a:off x="2399296" y="3324487"/>
            <a:ext cx="1253490" cy="1238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2"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6"/>
        <p:cNvGrpSpPr/>
        <p:nvPr/>
      </p:nvGrpSpPr>
      <p:grpSpPr>
        <a:xfrm>
          <a:off x="0" y="0"/>
          <a:ext cx="0" cy="0"/>
          <a:chOff x="0" y="0"/>
          <a:chExt cx="0" cy="0"/>
        </a:xfrm>
      </p:grpSpPr>
      <p:sp>
        <p:nvSpPr>
          <p:cNvPr id="27" name="Google Shape;27;p25"/>
          <p:cNvSpPr txBox="1">
            <a:spLocks noGrp="1"/>
          </p:cNvSpPr>
          <p:nvPr>
            <p:ph type="ftr" idx="11"/>
          </p:nvPr>
        </p:nvSpPr>
        <p:spPr>
          <a:xfrm>
            <a:off x="1780035" y="3324487"/>
            <a:ext cx="429260" cy="92333"/>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600" b="1" i="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5"/>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5"/>
          <p:cNvSpPr txBox="1">
            <a:spLocks noGrp="1"/>
          </p:cNvSpPr>
          <p:nvPr>
            <p:ph type="sldNum" idx="12"/>
          </p:nvPr>
        </p:nvSpPr>
        <p:spPr>
          <a:xfrm>
            <a:off x="69900" y="3324487"/>
            <a:ext cx="227965" cy="1238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buNone/>
              <a:defRPr sz="600" b="1" i="0">
                <a:solidFill>
                  <a:schemeClr val="dk1"/>
                </a:solidFill>
                <a:latin typeface="Calibri"/>
                <a:ea typeface="Calibri"/>
                <a:cs typeface="Calibri"/>
                <a:sym typeface="Calibri"/>
              </a:defRPr>
            </a:lvl1pPr>
            <a:lvl2pPr marL="38100" marR="0" lvl="1" indent="0" algn="l">
              <a:lnSpc>
                <a:spcPct val="100000"/>
              </a:lnSpc>
              <a:spcBef>
                <a:spcPts val="0"/>
              </a:spcBef>
              <a:buNone/>
              <a:defRPr sz="600" b="1" i="0">
                <a:solidFill>
                  <a:schemeClr val="dk1"/>
                </a:solidFill>
                <a:latin typeface="Calibri"/>
                <a:ea typeface="Calibri"/>
                <a:cs typeface="Calibri"/>
                <a:sym typeface="Calibri"/>
              </a:defRPr>
            </a:lvl2pPr>
            <a:lvl3pPr marL="38100" marR="0" lvl="2" indent="0" algn="l">
              <a:lnSpc>
                <a:spcPct val="100000"/>
              </a:lnSpc>
              <a:spcBef>
                <a:spcPts val="0"/>
              </a:spcBef>
              <a:buNone/>
              <a:defRPr sz="600" b="1" i="0">
                <a:solidFill>
                  <a:schemeClr val="dk1"/>
                </a:solidFill>
                <a:latin typeface="Calibri"/>
                <a:ea typeface="Calibri"/>
                <a:cs typeface="Calibri"/>
                <a:sym typeface="Calibri"/>
              </a:defRPr>
            </a:lvl3pPr>
            <a:lvl4pPr marL="38100" marR="0" lvl="3" indent="0" algn="l">
              <a:lnSpc>
                <a:spcPct val="100000"/>
              </a:lnSpc>
              <a:spcBef>
                <a:spcPts val="0"/>
              </a:spcBef>
              <a:buNone/>
              <a:defRPr sz="600" b="1" i="0">
                <a:solidFill>
                  <a:schemeClr val="dk1"/>
                </a:solidFill>
                <a:latin typeface="Calibri"/>
                <a:ea typeface="Calibri"/>
                <a:cs typeface="Calibri"/>
                <a:sym typeface="Calibri"/>
              </a:defRPr>
            </a:lvl4pPr>
            <a:lvl5pPr marL="38100" marR="0" lvl="4" indent="0" algn="l">
              <a:lnSpc>
                <a:spcPct val="100000"/>
              </a:lnSpc>
              <a:spcBef>
                <a:spcPts val="0"/>
              </a:spcBef>
              <a:buNone/>
              <a:defRPr sz="600" b="1" i="0">
                <a:solidFill>
                  <a:schemeClr val="dk1"/>
                </a:solidFill>
                <a:latin typeface="Calibri"/>
                <a:ea typeface="Calibri"/>
                <a:cs typeface="Calibri"/>
                <a:sym typeface="Calibri"/>
              </a:defRPr>
            </a:lvl5pPr>
            <a:lvl6pPr marL="38100" marR="0" lvl="5" indent="0" algn="l">
              <a:lnSpc>
                <a:spcPct val="100000"/>
              </a:lnSpc>
              <a:spcBef>
                <a:spcPts val="0"/>
              </a:spcBef>
              <a:buNone/>
              <a:defRPr sz="600" b="1" i="0">
                <a:solidFill>
                  <a:schemeClr val="dk1"/>
                </a:solidFill>
                <a:latin typeface="Calibri"/>
                <a:ea typeface="Calibri"/>
                <a:cs typeface="Calibri"/>
                <a:sym typeface="Calibri"/>
              </a:defRPr>
            </a:lvl6pPr>
            <a:lvl7pPr marL="38100" marR="0" lvl="6" indent="0" algn="l">
              <a:lnSpc>
                <a:spcPct val="100000"/>
              </a:lnSpc>
              <a:spcBef>
                <a:spcPts val="0"/>
              </a:spcBef>
              <a:buNone/>
              <a:defRPr sz="600" b="1" i="0">
                <a:solidFill>
                  <a:schemeClr val="dk1"/>
                </a:solidFill>
                <a:latin typeface="Calibri"/>
                <a:ea typeface="Calibri"/>
                <a:cs typeface="Calibri"/>
                <a:sym typeface="Calibri"/>
              </a:defRPr>
            </a:lvl7pPr>
            <a:lvl8pPr marL="38100" marR="0" lvl="7" indent="0" algn="l">
              <a:lnSpc>
                <a:spcPct val="100000"/>
              </a:lnSpc>
              <a:spcBef>
                <a:spcPts val="0"/>
              </a:spcBef>
              <a:buNone/>
              <a:defRPr sz="600" b="1" i="0">
                <a:solidFill>
                  <a:schemeClr val="dk1"/>
                </a:solidFill>
                <a:latin typeface="Calibri"/>
                <a:ea typeface="Calibri"/>
                <a:cs typeface="Calibri"/>
                <a:sym typeface="Calibri"/>
              </a:defRPr>
            </a:lvl8pPr>
            <a:lvl9pPr marL="38100" marR="0" lvl="8" indent="0" algn="l">
              <a:lnSpc>
                <a:spcPct val="100000"/>
              </a:lnSpc>
              <a:spcBef>
                <a:spcPts val="0"/>
              </a:spcBef>
              <a:buNone/>
              <a:defRPr sz="600" b="1" i="0">
                <a:solidFill>
                  <a:schemeClr val="dk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it-IT"/>
              <a:t>‹N›</a:t>
            </a:fld>
            <a:r>
              <a:rPr lang="it-IT"/>
              <a:t> / 20</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0"/>
        <p:cNvGrpSpPr/>
        <p:nvPr/>
      </p:nvGrpSpPr>
      <p:grpSpPr>
        <a:xfrm>
          <a:off x="0" y="0"/>
          <a:ext cx="0" cy="0"/>
          <a:chOff x="0" y="0"/>
          <a:chExt cx="0" cy="0"/>
        </a:xfrm>
      </p:grpSpPr>
      <p:sp>
        <p:nvSpPr>
          <p:cNvPr id="31" name="Google Shape;31;p26"/>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26"/>
          <p:cNvSpPr txBox="1">
            <a:spLocks noGrp="1"/>
          </p:cNvSpPr>
          <p:nvPr>
            <p:ph type="title"/>
          </p:nvPr>
        </p:nvSpPr>
        <p:spPr>
          <a:xfrm>
            <a:off x="691845" y="1159215"/>
            <a:ext cx="3226409" cy="4718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1" i="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6"/>
          <p:cNvSpPr txBox="1">
            <a:spLocks noGrp="1"/>
          </p:cNvSpPr>
          <p:nvPr>
            <p:ph type="ftr" idx="11"/>
          </p:nvPr>
        </p:nvSpPr>
        <p:spPr>
          <a:xfrm>
            <a:off x="1780035" y="3324487"/>
            <a:ext cx="429260" cy="92333"/>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600" b="1" i="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6"/>
          <p:cNvSpPr txBox="1">
            <a:spLocks noGrp="1"/>
          </p:cNvSpPr>
          <p:nvPr>
            <p:ph type="sldNum" idx="12"/>
          </p:nvPr>
        </p:nvSpPr>
        <p:spPr>
          <a:xfrm>
            <a:off x="69900" y="3324487"/>
            <a:ext cx="227965" cy="1238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buNone/>
              <a:defRPr sz="600" b="1" i="0">
                <a:solidFill>
                  <a:schemeClr val="dk1"/>
                </a:solidFill>
                <a:latin typeface="Calibri"/>
                <a:ea typeface="Calibri"/>
                <a:cs typeface="Calibri"/>
                <a:sym typeface="Calibri"/>
              </a:defRPr>
            </a:lvl1pPr>
            <a:lvl2pPr marL="38100" marR="0" lvl="1" indent="0" algn="l">
              <a:lnSpc>
                <a:spcPct val="100000"/>
              </a:lnSpc>
              <a:spcBef>
                <a:spcPts val="0"/>
              </a:spcBef>
              <a:buNone/>
              <a:defRPr sz="600" b="1" i="0">
                <a:solidFill>
                  <a:schemeClr val="dk1"/>
                </a:solidFill>
                <a:latin typeface="Calibri"/>
                <a:ea typeface="Calibri"/>
                <a:cs typeface="Calibri"/>
                <a:sym typeface="Calibri"/>
              </a:defRPr>
            </a:lvl2pPr>
            <a:lvl3pPr marL="38100" marR="0" lvl="2" indent="0" algn="l">
              <a:lnSpc>
                <a:spcPct val="100000"/>
              </a:lnSpc>
              <a:spcBef>
                <a:spcPts val="0"/>
              </a:spcBef>
              <a:buNone/>
              <a:defRPr sz="600" b="1" i="0">
                <a:solidFill>
                  <a:schemeClr val="dk1"/>
                </a:solidFill>
                <a:latin typeface="Calibri"/>
                <a:ea typeface="Calibri"/>
                <a:cs typeface="Calibri"/>
                <a:sym typeface="Calibri"/>
              </a:defRPr>
            </a:lvl3pPr>
            <a:lvl4pPr marL="38100" marR="0" lvl="3" indent="0" algn="l">
              <a:lnSpc>
                <a:spcPct val="100000"/>
              </a:lnSpc>
              <a:spcBef>
                <a:spcPts val="0"/>
              </a:spcBef>
              <a:buNone/>
              <a:defRPr sz="600" b="1" i="0">
                <a:solidFill>
                  <a:schemeClr val="dk1"/>
                </a:solidFill>
                <a:latin typeface="Calibri"/>
                <a:ea typeface="Calibri"/>
                <a:cs typeface="Calibri"/>
                <a:sym typeface="Calibri"/>
              </a:defRPr>
            </a:lvl4pPr>
            <a:lvl5pPr marL="38100" marR="0" lvl="4" indent="0" algn="l">
              <a:lnSpc>
                <a:spcPct val="100000"/>
              </a:lnSpc>
              <a:spcBef>
                <a:spcPts val="0"/>
              </a:spcBef>
              <a:buNone/>
              <a:defRPr sz="600" b="1" i="0">
                <a:solidFill>
                  <a:schemeClr val="dk1"/>
                </a:solidFill>
                <a:latin typeface="Calibri"/>
                <a:ea typeface="Calibri"/>
                <a:cs typeface="Calibri"/>
                <a:sym typeface="Calibri"/>
              </a:defRPr>
            </a:lvl5pPr>
            <a:lvl6pPr marL="38100" marR="0" lvl="5" indent="0" algn="l">
              <a:lnSpc>
                <a:spcPct val="100000"/>
              </a:lnSpc>
              <a:spcBef>
                <a:spcPts val="0"/>
              </a:spcBef>
              <a:buNone/>
              <a:defRPr sz="600" b="1" i="0">
                <a:solidFill>
                  <a:schemeClr val="dk1"/>
                </a:solidFill>
                <a:latin typeface="Calibri"/>
                <a:ea typeface="Calibri"/>
                <a:cs typeface="Calibri"/>
                <a:sym typeface="Calibri"/>
              </a:defRPr>
            </a:lvl6pPr>
            <a:lvl7pPr marL="38100" marR="0" lvl="6" indent="0" algn="l">
              <a:lnSpc>
                <a:spcPct val="100000"/>
              </a:lnSpc>
              <a:spcBef>
                <a:spcPts val="0"/>
              </a:spcBef>
              <a:buNone/>
              <a:defRPr sz="600" b="1" i="0">
                <a:solidFill>
                  <a:schemeClr val="dk1"/>
                </a:solidFill>
                <a:latin typeface="Calibri"/>
                <a:ea typeface="Calibri"/>
                <a:cs typeface="Calibri"/>
                <a:sym typeface="Calibri"/>
              </a:defRPr>
            </a:lvl7pPr>
            <a:lvl8pPr marL="38100" marR="0" lvl="7" indent="0" algn="l">
              <a:lnSpc>
                <a:spcPct val="100000"/>
              </a:lnSpc>
              <a:spcBef>
                <a:spcPts val="0"/>
              </a:spcBef>
              <a:buNone/>
              <a:defRPr sz="600" b="1" i="0">
                <a:solidFill>
                  <a:schemeClr val="dk1"/>
                </a:solidFill>
                <a:latin typeface="Calibri"/>
                <a:ea typeface="Calibri"/>
                <a:cs typeface="Calibri"/>
                <a:sym typeface="Calibri"/>
              </a:defRPr>
            </a:lvl8pPr>
            <a:lvl9pPr marL="38100" marR="0" lvl="8" indent="0" algn="l">
              <a:lnSpc>
                <a:spcPct val="100000"/>
              </a:lnSpc>
              <a:spcBef>
                <a:spcPts val="0"/>
              </a:spcBef>
              <a:buNone/>
              <a:defRPr sz="600" b="1" i="0">
                <a:solidFill>
                  <a:schemeClr val="dk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it-IT"/>
              <a:t>‹N›</a:t>
            </a:fld>
            <a:r>
              <a:rPr lang="it-IT"/>
              <a:t> / 20</a:t>
            </a:r>
            <a:endParaRPr/>
          </a:p>
        </p:txBody>
      </p:sp>
      <p:sp>
        <p:nvSpPr>
          <p:cNvPr id="36" name="Google Shape;36;p26"/>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26"/>
          <p:cNvSpPr txBox="1"/>
          <p:nvPr/>
        </p:nvSpPr>
        <p:spPr>
          <a:xfrm>
            <a:off x="2399296" y="3324487"/>
            <a:ext cx="1253490" cy="1238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2"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8"/>
        <p:cNvGrpSpPr/>
        <p:nvPr/>
      </p:nvGrpSpPr>
      <p:grpSpPr>
        <a:xfrm>
          <a:off x="0" y="0"/>
          <a:ext cx="0" cy="0"/>
          <a:chOff x="0" y="0"/>
          <a:chExt cx="0" cy="0"/>
        </a:xfrm>
      </p:grpSpPr>
      <p:sp>
        <p:nvSpPr>
          <p:cNvPr id="39" name="Google Shape;39;p27"/>
          <p:cNvSpPr txBox="1">
            <a:spLocks noGrp="1"/>
          </p:cNvSpPr>
          <p:nvPr>
            <p:ph type="ctrTitle"/>
          </p:nvPr>
        </p:nvSpPr>
        <p:spPr>
          <a:xfrm>
            <a:off x="345757" y="1072832"/>
            <a:ext cx="3918585" cy="72675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7"/>
          <p:cNvSpPr txBox="1">
            <a:spLocks noGrp="1"/>
          </p:cNvSpPr>
          <p:nvPr>
            <p:ph type="subTitle" idx="1"/>
          </p:nvPr>
        </p:nvSpPr>
        <p:spPr>
          <a:xfrm>
            <a:off x="691515" y="1938020"/>
            <a:ext cx="3227070" cy="86518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ftr" idx="11"/>
          </p:nvPr>
        </p:nvSpPr>
        <p:spPr>
          <a:xfrm>
            <a:off x="1780035" y="3324487"/>
            <a:ext cx="429260" cy="92333"/>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600" b="1" i="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7"/>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7"/>
          <p:cNvSpPr txBox="1">
            <a:spLocks noGrp="1"/>
          </p:cNvSpPr>
          <p:nvPr>
            <p:ph type="sldNum" idx="12"/>
          </p:nvPr>
        </p:nvSpPr>
        <p:spPr>
          <a:xfrm>
            <a:off x="69900" y="3324487"/>
            <a:ext cx="227965" cy="1238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buNone/>
              <a:defRPr sz="600" b="1" i="0">
                <a:solidFill>
                  <a:schemeClr val="dk1"/>
                </a:solidFill>
                <a:latin typeface="Calibri"/>
                <a:ea typeface="Calibri"/>
                <a:cs typeface="Calibri"/>
                <a:sym typeface="Calibri"/>
              </a:defRPr>
            </a:lvl1pPr>
            <a:lvl2pPr marL="38100" marR="0" lvl="1" indent="0" algn="l">
              <a:lnSpc>
                <a:spcPct val="100000"/>
              </a:lnSpc>
              <a:spcBef>
                <a:spcPts val="0"/>
              </a:spcBef>
              <a:buNone/>
              <a:defRPr sz="600" b="1" i="0">
                <a:solidFill>
                  <a:schemeClr val="dk1"/>
                </a:solidFill>
                <a:latin typeface="Calibri"/>
                <a:ea typeface="Calibri"/>
                <a:cs typeface="Calibri"/>
                <a:sym typeface="Calibri"/>
              </a:defRPr>
            </a:lvl2pPr>
            <a:lvl3pPr marL="38100" marR="0" lvl="2" indent="0" algn="l">
              <a:lnSpc>
                <a:spcPct val="100000"/>
              </a:lnSpc>
              <a:spcBef>
                <a:spcPts val="0"/>
              </a:spcBef>
              <a:buNone/>
              <a:defRPr sz="600" b="1" i="0">
                <a:solidFill>
                  <a:schemeClr val="dk1"/>
                </a:solidFill>
                <a:latin typeface="Calibri"/>
                <a:ea typeface="Calibri"/>
                <a:cs typeface="Calibri"/>
                <a:sym typeface="Calibri"/>
              </a:defRPr>
            </a:lvl3pPr>
            <a:lvl4pPr marL="38100" marR="0" lvl="3" indent="0" algn="l">
              <a:lnSpc>
                <a:spcPct val="100000"/>
              </a:lnSpc>
              <a:spcBef>
                <a:spcPts val="0"/>
              </a:spcBef>
              <a:buNone/>
              <a:defRPr sz="600" b="1" i="0">
                <a:solidFill>
                  <a:schemeClr val="dk1"/>
                </a:solidFill>
                <a:latin typeface="Calibri"/>
                <a:ea typeface="Calibri"/>
                <a:cs typeface="Calibri"/>
                <a:sym typeface="Calibri"/>
              </a:defRPr>
            </a:lvl4pPr>
            <a:lvl5pPr marL="38100" marR="0" lvl="4" indent="0" algn="l">
              <a:lnSpc>
                <a:spcPct val="100000"/>
              </a:lnSpc>
              <a:spcBef>
                <a:spcPts val="0"/>
              </a:spcBef>
              <a:buNone/>
              <a:defRPr sz="600" b="1" i="0">
                <a:solidFill>
                  <a:schemeClr val="dk1"/>
                </a:solidFill>
                <a:latin typeface="Calibri"/>
                <a:ea typeface="Calibri"/>
                <a:cs typeface="Calibri"/>
                <a:sym typeface="Calibri"/>
              </a:defRPr>
            </a:lvl5pPr>
            <a:lvl6pPr marL="38100" marR="0" lvl="5" indent="0" algn="l">
              <a:lnSpc>
                <a:spcPct val="100000"/>
              </a:lnSpc>
              <a:spcBef>
                <a:spcPts val="0"/>
              </a:spcBef>
              <a:buNone/>
              <a:defRPr sz="600" b="1" i="0">
                <a:solidFill>
                  <a:schemeClr val="dk1"/>
                </a:solidFill>
                <a:latin typeface="Calibri"/>
                <a:ea typeface="Calibri"/>
                <a:cs typeface="Calibri"/>
                <a:sym typeface="Calibri"/>
              </a:defRPr>
            </a:lvl6pPr>
            <a:lvl7pPr marL="38100" marR="0" lvl="6" indent="0" algn="l">
              <a:lnSpc>
                <a:spcPct val="100000"/>
              </a:lnSpc>
              <a:spcBef>
                <a:spcPts val="0"/>
              </a:spcBef>
              <a:buNone/>
              <a:defRPr sz="600" b="1" i="0">
                <a:solidFill>
                  <a:schemeClr val="dk1"/>
                </a:solidFill>
                <a:latin typeface="Calibri"/>
                <a:ea typeface="Calibri"/>
                <a:cs typeface="Calibri"/>
                <a:sym typeface="Calibri"/>
              </a:defRPr>
            </a:lvl7pPr>
            <a:lvl8pPr marL="38100" marR="0" lvl="7" indent="0" algn="l">
              <a:lnSpc>
                <a:spcPct val="100000"/>
              </a:lnSpc>
              <a:spcBef>
                <a:spcPts val="0"/>
              </a:spcBef>
              <a:buNone/>
              <a:defRPr sz="600" b="1" i="0">
                <a:solidFill>
                  <a:schemeClr val="dk1"/>
                </a:solidFill>
                <a:latin typeface="Calibri"/>
                <a:ea typeface="Calibri"/>
                <a:cs typeface="Calibri"/>
                <a:sym typeface="Calibri"/>
              </a:defRPr>
            </a:lvl8pPr>
            <a:lvl9pPr marL="38100" marR="0" lvl="8" indent="0" algn="l">
              <a:lnSpc>
                <a:spcPct val="100000"/>
              </a:lnSpc>
              <a:spcBef>
                <a:spcPts val="0"/>
              </a:spcBef>
              <a:buNone/>
              <a:defRPr sz="600" b="1" i="0">
                <a:solidFill>
                  <a:schemeClr val="dk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it-IT"/>
              <a:t>‹N›</a:t>
            </a:fld>
            <a:r>
              <a:rPr lang="it-IT"/>
              <a:t> / 20</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4"/>
        <p:cNvGrpSpPr/>
        <p:nvPr/>
      </p:nvGrpSpPr>
      <p:grpSpPr>
        <a:xfrm>
          <a:off x="0" y="0"/>
          <a:ext cx="0" cy="0"/>
          <a:chOff x="0" y="0"/>
          <a:chExt cx="0" cy="0"/>
        </a:xfrm>
      </p:grpSpPr>
      <p:sp>
        <p:nvSpPr>
          <p:cNvPr id="45" name="Google Shape;45;p28"/>
          <p:cNvSpPr txBox="1">
            <a:spLocks noGrp="1"/>
          </p:cNvSpPr>
          <p:nvPr>
            <p:ph type="title"/>
          </p:nvPr>
        </p:nvSpPr>
        <p:spPr>
          <a:xfrm>
            <a:off x="691845" y="1159215"/>
            <a:ext cx="3226409" cy="47180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1" i="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8"/>
          <p:cNvSpPr txBox="1">
            <a:spLocks noGrp="1"/>
          </p:cNvSpPr>
          <p:nvPr>
            <p:ph type="body" idx="1"/>
          </p:nvPr>
        </p:nvSpPr>
        <p:spPr>
          <a:xfrm>
            <a:off x="230505" y="795972"/>
            <a:ext cx="2005393" cy="22840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28"/>
          <p:cNvSpPr txBox="1">
            <a:spLocks noGrp="1"/>
          </p:cNvSpPr>
          <p:nvPr>
            <p:ph type="body" idx="2"/>
          </p:nvPr>
        </p:nvSpPr>
        <p:spPr>
          <a:xfrm>
            <a:off x="2374201" y="795972"/>
            <a:ext cx="2005393" cy="22840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1780035" y="3324487"/>
            <a:ext cx="429260" cy="92333"/>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600" b="1" i="0">
                <a:solidFill>
                  <a:schemeClr val="dk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8"/>
          <p:cNvSpPr txBox="1">
            <a:spLocks noGrp="1"/>
          </p:cNvSpPr>
          <p:nvPr>
            <p:ph type="sldNum" idx="12"/>
          </p:nvPr>
        </p:nvSpPr>
        <p:spPr>
          <a:xfrm>
            <a:off x="69900" y="3324487"/>
            <a:ext cx="227965" cy="1238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buNone/>
              <a:defRPr sz="600" b="1" i="0">
                <a:solidFill>
                  <a:schemeClr val="dk1"/>
                </a:solidFill>
                <a:latin typeface="Calibri"/>
                <a:ea typeface="Calibri"/>
                <a:cs typeface="Calibri"/>
                <a:sym typeface="Calibri"/>
              </a:defRPr>
            </a:lvl1pPr>
            <a:lvl2pPr marL="38100" marR="0" lvl="1" indent="0" algn="l">
              <a:lnSpc>
                <a:spcPct val="100000"/>
              </a:lnSpc>
              <a:spcBef>
                <a:spcPts val="0"/>
              </a:spcBef>
              <a:buNone/>
              <a:defRPr sz="600" b="1" i="0">
                <a:solidFill>
                  <a:schemeClr val="dk1"/>
                </a:solidFill>
                <a:latin typeface="Calibri"/>
                <a:ea typeface="Calibri"/>
                <a:cs typeface="Calibri"/>
                <a:sym typeface="Calibri"/>
              </a:defRPr>
            </a:lvl2pPr>
            <a:lvl3pPr marL="38100" marR="0" lvl="2" indent="0" algn="l">
              <a:lnSpc>
                <a:spcPct val="100000"/>
              </a:lnSpc>
              <a:spcBef>
                <a:spcPts val="0"/>
              </a:spcBef>
              <a:buNone/>
              <a:defRPr sz="600" b="1" i="0">
                <a:solidFill>
                  <a:schemeClr val="dk1"/>
                </a:solidFill>
                <a:latin typeface="Calibri"/>
                <a:ea typeface="Calibri"/>
                <a:cs typeface="Calibri"/>
                <a:sym typeface="Calibri"/>
              </a:defRPr>
            </a:lvl3pPr>
            <a:lvl4pPr marL="38100" marR="0" lvl="3" indent="0" algn="l">
              <a:lnSpc>
                <a:spcPct val="100000"/>
              </a:lnSpc>
              <a:spcBef>
                <a:spcPts val="0"/>
              </a:spcBef>
              <a:buNone/>
              <a:defRPr sz="600" b="1" i="0">
                <a:solidFill>
                  <a:schemeClr val="dk1"/>
                </a:solidFill>
                <a:latin typeface="Calibri"/>
                <a:ea typeface="Calibri"/>
                <a:cs typeface="Calibri"/>
                <a:sym typeface="Calibri"/>
              </a:defRPr>
            </a:lvl4pPr>
            <a:lvl5pPr marL="38100" marR="0" lvl="4" indent="0" algn="l">
              <a:lnSpc>
                <a:spcPct val="100000"/>
              </a:lnSpc>
              <a:spcBef>
                <a:spcPts val="0"/>
              </a:spcBef>
              <a:buNone/>
              <a:defRPr sz="600" b="1" i="0">
                <a:solidFill>
                  <a:schemeClr val="dk1"/>
                </a:solidFill>
                <a:latin typeface="Calibri"/>
                <a:ea typeface="Calibri"/>
                <a:cs typeface="Calibri"/>
                <a:sym typeface="Calibri"/>
              </a:defRPr>
            </a:lvl5pPr>
            <a:lvl6pPr marL="38100" marR="0" lvl="5" indent="0" algn="l">
              <a:lnSpc>
                <a:spcPct val="100000"/>
              </a:lnSpc>
              <a:spcBef>
                <a:spcPts val="0"/>
              </a:spcBef>
              <a:buNone/>
              <a:defRPr sz="600" b="1" i="0">
                <a:solidFill>
                  <a:schemeClr val="dk1"/>
                </a:solidFill>
                <a:latin typeface="Calibri"/>
                <a:ea typeface="Calibri"/>
                <a:cs typeface="Calibri"/>
                <a:sym typeface="Calibri"/>
              </a:defRPr>
            </a:lvl6pPr>
            <a:lvl7pPr marL="38100" marR="0" lvl="6" indent="0" algn="l">
              <a:lnSpc>
                <a:spcPct val="100000"/>
              </a:lnSpc>
              <a:spcBef>
                <a:spcPts val="0"/>
              </a:spcBef>
              <a:buNone/>
              <a:defRPr sz="600" b="1" i="0">
                <a:solidFill>
                  <a:schemeClr val="dk1"/>
                </a:solidFill>
                <a:latin typeface="Calibri"/>
                <a:ea typeface="Calibri"/>
                <a:cs typeface="Calibri"/>
                <a:sym typeface="Calibri"/>
              </a:defRPr>
            </a:lvl7pPr>
            <a:lvl8pPr marL="38100" marR="0" lvl="7" indent="0" algn="l">
              <a:lnSpc>
                <a:spcPct val="100000"/>
              </a:lnSpc>
              <a:spcBef>
                <a:spcPts val="0"/>
              </a:spcBef>
              <a:buNone/>
              <a:defRPr sz="600" b="1" i="0">
                <a:solidFill>
                  <a:schemeClr val="dk1"/>
                </a:solidFill>
                <a:latin typeface="Calibri"/>
                <a:ea typeface="Calibri"/>
                <a:cs typeface="Calibri"/>
                <a:sym typeface="Calibri"/>
              </a:defRPr>
            </a:lvl8pPr>
            <a:lvl9pPr marL="38100" marR="0" lvl="8" indent="0" algn="l">
              <a:lnSpc>
                <a:spcPct val="100000"/>
              </a:lnSpc>
              <a:spcBef>
                <a:spcPts val="0"/>
              </a:spcBef>
              <a:buNone/>
              <a:defRPr sz="600" b="1" i="0">
                <a:solidFill>
                  <a:schemeClr val="dk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it-IT"/>
              <a:t>‹N›</a:t>
            </a:fld>
            <a:r>
              <a:rPr lang="it-IT"/>
              <a:t> / 20</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corsidilaurea.uniroma1.it/en/corso/2020/30430/home"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691845" y="1159215"/>
            <a:ext cx="3226409" cy="47180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347294" y="656527"/>
            <a:ext cx="3915511" cy="215138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23"/>
          <p:cNvSpPr txBox="1">
            <a:spLocks noGrp="1"/>
          </p:cNvSpPr>
          <p:nvPr>
            <p:ph type="ftr" idx="11"/>
          </p:nvPr>
        </p:nvSpPr>
        <p:spPr>
          <a:xfrm>
            <a:off x="1780035" y="3324487"/>
            <a:ext cx="429260" cy="92333"/>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600" b="1"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69900" y="3324487"/>
            <a:ext cx="227965" cy="123825"/>
          </a:xfrm>
          <a:prstGeom prst="rect">
            <a:avLst/>
          </a:prstGeom>
          <a:noFill/>
          <a:ln>
            <a:noFill/>
          </a:ln>
        </p:spPr>
        <p:txBody>
          <a:bodyPr spcFirstLastPara="1" wrap="square" lIns="0" tIns="0" rIns="0" bIns="0" anchor="t" anchorCtr="0">
            <a:spAutoFit/>
          </a:bodyPr>
          <a:lstStyle>
            <a:lvl1pPr marL="38100" marR="0" lvl="0" indent="0" algn="l" rtl="0">
              <a:lnSpc>
                <a:spcPct val="100000"/>
              </a:lnSpc>
              <a:spcBef>
                <a:spcPts val="0"/>
              </a:spcBef>
              <a:buNone/>
              <a:defRPr sz="600" b="1" i="0" u="none" strike="noStrike" cap="none">
                <a:solidFill>
                  <a:schemeClr val="dk1"/>
                </a:solidFill>
                <a:latin typeface="Calibri"/>
                <a:ea typeface="Calibri"/>
                <a:cs typeface="Calibri"/>
                <a:sym typeface="Calibri"/>
              </a:defRPr>
            </a:lvl1pPr>
            <a:lvl2pPr marL="38100" marR="0" lvl="1" indent="0" algn="l" rtl="0">
              <a:lnSpc>
                <a:spcPct val="100000"/>
              </a:lnSpc>
              <a:spcBef>
                <a:spcPts val="0"/>
              </a:spcBef>
              <a:buNone/>
              <a:defRPr sz="600" b="1" i="0" u="none" strike="noStrike" cap="none">
                <a:solidFill>
                  <a:schemeClr val="dk1"/>
                </a:solidFill>
                <a:latin typeface="Calibri"/>
                <a:ea typeface="Calibri"/>
                <a:cs typeface="Calibri"/>
                <a:sym typeface="Calibri"/>
              </a:defRPr>
            </a:lvl2pPr>
            <a:lvl3pPr marL="38100" marR="0" lvl="2" indent="0" algn="l" rtl="0">
              <a:lnSpc>
                <a:spcPct val="100000"/>
              </a:lnSpc>
              <a:spcBef>
                <a:spcPts val="0"/>
              </a:spcBef>
              <a:buNone/>
              <a:defRPr sz="600" b="1" i="0" u="none" strike="noStrike" cap="none">
                <a:solidFill>
                  <a:schemeClr val="dk1"/>
                </a:solidFill>
                <a:latin typeface="Calibri"/>
                <a:ea typeface="Calibri"/>
                <a:cs typeface="Calibri"/>
                <a:sym typeface="Calibri"/>
              </a:defRPr>
            </a:lvl3pPr>
            <a:lvl4pPr marL="38100" marR="0" lvl="3" indent="0" algn="l" rtl="0">
              <a:lnSpc>
                <a:spcPct val="100000"/>
              </a:lnSpc>
              <a:spcBef>
                <a:spcPts val="0"/>
              </a:spcBef>
              <a:buNone/>
              <a:defRPr sz="600" b="1" i="0" u="none" strike="noStrike" cap="none">
                <a:solidFill>
                  <a:schemeClr val="dk1"/>
                </a:solidFill>
                <a:latin typeface="Calibri"/>
                <a:ea typeface="Calibri"/>
                <a:cs typeface="Calibri"/>
                <a:sym typeface="Calibri"/>
              </a:defRPr>
            </a:lvl4pPr>
            <a:lvl5pPr marL="38100" marR="0" lvl="4" indent="0" algn="l" rtl="0">
              <a:lnSpc>
                <a:spcPct val="100000"/>
              </a:lnSpc>
              <a:spcBef>
                <a:spcPts val="0"/>
              </a:spcBef>
              <a:buNone/>
              <a:defRPr sz="600" b="1" i="0" u="none" strike="noStrike" cap="none">
                <a:solidFill>
                  <a:schemeClr val="dk1"/>
                </a:solidFill>
                <a:latin typeface="Calibri"/>
                <a:ea typeface="Calibri"/>
                <a:cs typeface="Calibri"/>
                <a:sym typeface="Calibri"/>
              </a:defRPr>
            </a:lvl5pPr>
            <a:lvl6pPr marL="38100" marR="0" lvl="5" indent="0" algn="l" rtl="0">
              <a:lnSpc>
                <a:spcPct val="100000"/>
              </a:lnSpc>
              <a:spcBef>
                <a:spcPts val="0"/>
              </a:spcBef>
              <a:buNone/>
              <a:defRPr sz="600" b="1" i="0" u="none" strike="noStrike" cap="none">
                <a:solidFill>
                  <a:schemeClr val="dk1"/>
                </a:solidFill>
                <a:latin typeface="Calibri"/>
                <a:ea typeface="Calibri"/>
                <a:cs typeface="Calibri"/>
                <a:sym typeface="Calibri"/>
              </a:defRPr>
            </a:lvl6pPr>
            <a:lvl7pPr marL="38100" marR="0" lvl="6" indent="0" algn="l" rtl="0">
              <a:lnSpc>
                <a:spcPct val="100000"/>
              </a:lnSpc>
              <a:spcBef>
                <a:spcPts val="0"/>
              </a:spcBef>
              <a:buNone/>
              <a:defRPr sz="600" b="1" i="0" u="none" strike="noStrike" cap="none">
                <a:solidFill>
                  <a:schemeClr val="dk1"/>
                </a:solidFill>
                <a:latin typeface="Calibri"/>
                <a:ea typeface="Calibri"/>
                <a:cs typeface="Calibri"/>
                <a:sym typeface="Calibri"/>
              </a:defRPr>
            </a:lvl7pPr>
            <a:lvl8pPr marL="38100" marR="0" lvl="7" indent="0" algn="l" rtl="0">
              <a:lnSpc>
                <a:spcPct val="100000"/>
              </a:lnSpc>
              <a:spcBef>
                <a:spcPts val="0"/>
              </a:spcBef>
              <a:buNone/>
              <a:defRPr sz="600" b="1" i="0" u="none" strike="noStrike" cap="none">
                <a:solidFill>
                  <a:schemeClr val="dk1"/>
                </a:solidFill>
                <a:latin typeface="Calibri"/>
                <a:ea typeface="Calibri"/>
                <a:cs typeface="Calibri"/>
                <a:sym typeface="Calibri"/>
              </a:defRPr>
            </a:lvl8pPr>
            <a:lvl9pPr marL="38100" marR="0" lvl="8" indent="0" algn="l" rtl="0">
              <a:lnSpc>
                <a:spcPct val="100000"/>
              </a:lnSpc>
              <a:spcBef>
                <a:spcPts val="0"/>
              </a:spcBef>
              <a:buNone/>
              <a:defRPr sz="600" b="1" i="0" u="none" strike="noStrike" cap="none">
                <a:solidFill>
                  <a:schemeClr val="dk1"/>
                </a:solidFill>
                <a:latin typeface="Calibri"/>
                <a:ea typeface="Calibri"/>
                <a:cs typeface="Calibri"/>
                <a:sym typeface="Calibri"/>
              </a:defRPr>
            </a:lvl9pPr>
          </a:lstStyle>
          <a:p>
            <a:pPr marL="38100" lvl="0" indent="0" algn="l" rtl="0">
              <a:spcBef>
                <a:spcPts val="0"/>
              </a:spcBef>
              <a:spcAft>
                <a:spcPts val="0"/>
              </a:spcAft>
              <a:buNone/>
            </a:pPr>
            <a:fld id="{00000000-1234-1234-1234-123412341234}" type="slidenum">
              <a:rPr lang="it-IT"/>
              <a:t>‹N›</a:t>
            </a:fld>
            <a:r>
              <a:rPr lang="it-IT"/>
              <a:t> / 20</a:t>
            </a:r>
            <a:endParaRPr sz="1400" b="0">
              <a:solidFill>
                <a:srgbClr val="000000"/>
              </a:solidFill>
              <a:latin typeface="Arial"/>
              <a:ea typeface="Arial"/>
              <a:cs typeface="Arial"/>
              <a:sym typeface="Arial"/>
            </a:endParaRPr>
          </a:p>
        </p:txBody>
      </p:sp>
      <p:sp>
        <p:nvSpPr>
          <p:cNvPr id="15" name="Google Shape;15;p23"/>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23"/>
          <p:cNvSpPr/>
          <p:nvPr/>
        </p:nvSpPr>
        <p:spPr>
          <a:xfrm>
            <a:off x="2303995" y="3294720"/>
            <a:ext cx="1396536" cy="192360"/>
          </a:xfrm>
          <a:prstGeom prst="rect">
            <a:avLst/>
          </a:prstGeom>
          <a:noFill/>
          <a:ln>
            <a:noFill/>
          </a:ln>
        </p:spPr>
        <p:txBody>
          <a:bodyPr spcFirstLastPara="1" wrap="square" lIns="91425" tIns="45700" rIns="91425" bIns="45700" anchor="t" anchorCtr="0">
            <a:spAutoFit/>
          </a:bodyPr>
          <a:lstStyle/>
          <a:p>
            <a:pPr marL="12700" marR="0" lvl="0" indent="0" algn="l" rtl="0">
              <a:spcBef>
                <a:spcPts val="0"/>
              </a:spcBef>
              <a:spcAft>
                <a:spcPts val="0"/>
              </a:spcAft>
              <a:buNone/>
            </a:pPr>
            <a:r>
              <a:rPr lang="it-IT" sz="65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M.Sc. Engineering in Computer Science</a:t>
            </a:r>
            <a:endParaRPr sz="65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slide" Target="slide20.xml"/><Relationship Id="rId3" Type="http://schemas.openxmlformats.org/officeDocument/2006/relationships/slide" Target="slide2.xml"/><Relationship Id="rId7" Type="http://schemas.openxmlformats.org/officeDocument/2006/relationships/slide" Target="slide19.xml"/><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0.xml"/><Relationship Id="rId11" Type="http://schemas.openxmlformats.org/officeDocument/2006/relationships/image" Target="../media/image4.png"/><Relationship Id="rId5" Type="http://schemas.openxmlformats.org/officeDocument/2006/relationships/slide" Target="slide8.xml"/><Relationship Id="rId10" Type="http://schemas.openxmlformats.org/officeDocument/2006/relationships/image" Target="../media/image3.png"/><Relationship Id="rId4" Type="http://schemas.openxmlformats.org/officeDocument/2006/relationships/slide" Target="slide7.xml"/><Relationship Id="rId9"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6.png"/><Relationship Id="rId7"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slide" Target="slide19.xml"/><Relationship Id="rId5" Type="http://schemas.openxmlformats.org/officeDocument/2006/relationships/image" Target="../media/image23.png"/><Relationship Id="rId10" Type="http://schemas.openxmlformats.org/officeDocument/2006/relationships/slide" Target="slide10.xml"/><Relationship Id="rId4" Type="http://schemas.openxmlformats.org/officeDocument/2006/relationships/slide" Target="slide1.xml"/><Relationship Id="rId9" Type="http://schemas.openxmlformats.org/officeDocument/2006/relationships/slide" Target="slide8.xml"/></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2.xml"/><Relationship Id="rId10" Type="http://schemas.openxmlformats.org/officeDocument/2006/relationships/slide" Target="slide11.xml"/><Relationship Id="rId4" Type="http://schemas.openxmlformats.org/officeDocument/2006/relationships/slide" Target="slide1.xml"/><Relationship Id="rId9" Type="http://schemas.openxmlformats.org/officeDocument/2006/relationships/slide" Target="slide19.xml"/><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6.png"/><Relationship Id="rId1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slide" Target="slide8.xml"/><Relationship Id="rId12" Type="http://schemas.openxmlformats.org/officeDocument/2006/relationships/slide" Target="slide13.xml"/><Relationship Id="rId17" Type="http://schemas.openxmlformats.org/officeDocument/2006/relationships/image" Target="../media/image14.png"/><Relationship Id="rId2" Type="http://schemas.openxmlformats.org/officeDocument/2006/relationships/notesSlide" Target="../notesSlides/notesSlide12.xml"/><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2.xml"/><Relationship Id="rId15" Type="http://schemas.openxmlformats.org/officeDocument/2006/relationships/image" Target="../media/image18.png"/><Relationship Id="rId10" Type="http://schemas.openxmlformats.org/officeDocument/2006/relationships/slide" Target="slide11.xml"/><Relationship Id="rId4" Type="http://schemas.openxmlformats.org/officeDocument/2006/relationships/slide" Target="slide1.xml"/><Relationship Id="rId9" Type="http://schemas.openxmlformats.org/officeDocument/2006/relationships/slide" Target="slide19.xml"/><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11.xml"/><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slide" Target="slide19.xml"/><Relationship Id="rId17" Type="http://schemas.openxmlformats.org/officeDocument/2006/relationships/image" Target="../media/image30.png"/><Relationship Id="rId2" Type="http://schemas.openxmlformats.org/officeDocument/2006/relationships/notesSlide" Target="../notesSlides/notesSlide13.xml"/><Relationship Id="rId16"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slide" Target="slide10.xml"/><Relationship Id="rId5" Type="http://schemas.openxmlformats.org/officeDocument/2006/relationships/image" Target="../media/image16.png"/><Relationship Id="rId15" Type="http://schemas.openxmlformats.org/officeDocument/2006/relationships/slide" Target="slide13.xml"/><Relationship Id="rId10" Type="http://schemas.openxmlformats.org/officeDocument/2006/relationships/slide" Target="slide8.xml"/><Relationship Id="rId4" Type="http://schemas.openxmlformats.org/officeDocument/2006/relationships/slide" Target="slide1.xml"/><Relationship Id="rId9" Type="http://schemas.openxmlformats.org/officeDocument/2006/relationships/slide" Target="slide7.xml"/><Relationship Id="rId14" Type="http://schemas.openxmlformats.org/officeDocument/2006/relationships/slide" Target="slide12.xml"/></Relationships>
</file>

<file path=ppt/slides/_rels/slide14.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6.png"/><Relationship Id="rId7" Type="http://schemas.openxmlformats.org/officeDocument/2006/relationships/slide" Target="slide8.xml"/><Relationship Id="rId12"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4.png"/><Relationship Id="rId5" Type="http://schemas.openxmlformats.org/officeDocument/2006/relationships/slide" Target="slide2.xml"/><Relationship Id="rId10" Type="http://schemas.openxmlformats.org/officeDocument/2006/relationships/image" Target="../media/image3.png"/><Relationship Id="rId4" Type="http://schemas.openxmlformats.org/officeDocument/2006/relationships/slide" Target="slide1.xml"/><Relationship Id="rId9" Type="http://schemas.openxmlformats.org/officeDocument/2006/relationships/slide" Target="slide19.xml"/></Relationships>
</file>

<file path=ppt/slides/_rels/slide15.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31.gif"/><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slide" Target="slide1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slide" Target="slide10.xml"/><Relationship Id="rId5" Type="http://schemas.openxmlformats.org/officeDocument/2006/relationships/image" Target="../media/image16.png"/><Relationship Id="rId10" Type="http://schemas.openxmlformats.org/officeDocument/2006/relationships/slide" Target="slide8.xml"/><Relationship Id="rId4" Type="http://schemas.openxmlformats.org/officeDocument/2006/relationships/slide" Target="slide1.xml"/><Relationship Id="rId9" Type="http://schemas.openxmlformats.org/officeDocument/2006/relationships/slide" Target="slide7.xml"/><Relationship Id="rId14" Type="http://schemas.openxmlformats.org/officeDocument/2006/relationships/image" Target="../media/image32.gif"/></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10.xml"/><Relationship Id="rId3" Type="http://schemas.openxmlformats.org/officeDocument/2006/relationships/image" Target="../media/image6.png"/><Relationship Id="rId7" Type="http://schemas.openxmlformats.org/officeDocument/2006/relationships/image" Target="../media/image16.png"/><Relationship Id="rId12" Type="http://schemas.openxmlformats.org/officeDocument/2006/relationships/slide" Target="slide8.xml"/><Relationship Id="rId2" Type="http://schemas.openxmlformats.org/officeDocument/2006/relationships/notesSlide" Target="../notesSlides/notesSlide16.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slide" Target="slide7.xml"/><Relationship Id="rId5" Type="http://schemas.openxmlformats.org/officeDocument/2006/relationships/image" Target="../media/image33.png"/><Relationship Id="rId15" Type="http://schemas.openxmlformats.org/officeDocument/2006/relationships/image" Target="../media/image8.png"/><Relationship Id="rId10" Type="http://schemas.openxmlformats.org/officeDocument/2006/relationships/slide" Target="slide2.xml"/><Relationship Id="rId4" Type="http://schemas.openxmlformats.org/officeDocument/2006/relationships/slide" Target="slide1.xml"/><Relationship Id="rId9" Type="http://schemas.openxmlformats.org/officeDocument/2006/relationships/image" Target="../media/image18.png"/><Relationship Id="rId14" Type="http://schemas.openxmlformats.org/officeDocument/2006/relationships/slide" Target="slide19.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10.xml"/><Relationship Id="rId3" Type="http://schemas.openxmlformats.org/officeDocument/2006/relationships/image" Target="../media/image6.png"/><Relationship Id="rId7" Type="http://schemas.openxmlformats.org/officeDocument/2006/relationships/image" Target="../media/image16.png"/><Relationship Id="rId12" Type="http://schemas.openxmlformats.org/officeDocument/2006/relationships/slide" Target="slide8.xml"/><Relationship Id="rId2" Type="http://schemas.openxmlformats.org/officeDocument/2006/relationships/notesSlide" Target="../notesSlides/notesSlide17.xml"/><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slide" Target="slide7.xml"/><Relationship Id="rId5" Type="http://schemas.openxmlformats.org/officeDocument/2006/relationships/image" Target="../media/image36.png"/><Relationship Id="rId15" Type="http://schemas.openxmlformats.org/officeDocument/2006/relationships/image" Target="../media/image35.png"/><Relationship Id="rId10" Type="http://schemas.openxmlformats.org/officeDocument/2006/relationships/slide" Target="slide2.xml"/><Relationship Id="rId4" Type="http://schemas.openxmlformats.org/officeDocument/2006/relationships/slide" Target="slide1.xml"/><Relationship Id="rId9" Type="http://schemas.openxmlformats.org/officeDocument/2006/relationships/image" Target="../media/image18.png"/><Relationship Id="rId14" Type="http://schemas.openxmlformats.org/officeDocument/2006/relationships/slide" Target="slide19.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10.xml"/><Relationship Id="rId3" Type="http://schemas.openxmlformats.org/officeDocument/2006/relationships/image" Target="../media/image6.png"/><Relationship Id="rId7" Type="http://schemas.openxmlformats.org/officeDocument/2006/relationships/image" Target="../media/image16.png"/><Relationship Id="rId12" Type="http://schemas.openxmlformats.org/officeDocument/2006/relationships/slide" Target="slide8.xml"/><Relationship Id="rId2" Type="http://schemas.openxmlformats.org/officeDocument/2006/relationships/notesSlide" Target="../notesSlides/notesSlide18.xml"/><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slide" Target="slide7.xml"/><Relationship Id="rId5" Type="http://schemas.openxmlformats.org/officeDocument/2006/relationships/image" Target="../media/image38.png"/><Relationship Id="rId15" Type="http://schemas.openxmlformats.org/officeDocument/2006/relationships/image" Target="../media/image35.png"/><Relationship Id="rId10" Type="http://schemas.openxmlformats.org/officeDocument/2006/relationships/slide" Target="slide2.xml"/><Relationship Id="rId4" Type="http://schemas.openxmlformats.org/officeDocument/2006/relationships/slide" Target="slide1.xml"/><Relationship Id="rId9" Type="http://schemas.openxmlformats.org/officeDocument/2006/relationships/image" Target="../media/image18.png"/><Relationship Id="rId14" Type="http://schemas.openxmlformats.org/officeDocument/2006/relationships/slide" Target="slide19.xml"/></Relationships>
</file>

<file path=ppt/slides/_rels/slide1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6.png"/><Relationship Id="rId7" Type="http://schemas.openxmlformats.org/officeDocument/2006/relationships/slide" Target="slide8.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slide" Target="slide7.xml"/><Relationship Id="rId5" Type="http://schemas.openxmlformats.org/officeDocument/2006/relationships/slide" Target="slide2.xml"/><Relationship Id="rId4" Type="http://schemas.openxmlformats.org/officeDocument/2006/relationships/slide" Target="slide1.xml"/><Relationship Id="rId9" Type="http://schemas.openxmlformats.org/officeDocument/2006/relationships/slide" Target="slide19.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slide" Target="slide2.xml"/><Relationship Id="rId12" Type="http://schemas.openxmlformats.org/officeDocument/2006/relationships/slide" Target="slide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20.xml"/><Relationship Id="rId11" Type="http://schemas.openxmlformats.org/officeDocument/2006/relationships/slide" Target="slide19.xml"/><Relationship Id="rId5" Type="http://schemas.openxmlformats.org/officeDocument/2006/relationships/image" Target="../media/image6.png"/><Relationship Id="rId10" Type="http://schemas.openxmlformats.org/officeDocument/2006/relationships/slide" Target="slide10.xml"/><Relationship Id="rId4" Type="http://schemas.openxmlformats.org/officeDocument/2006/relationships/notesSlide" Target="../notesSlides/notesSlide2.xml"/><Relationship Id="rId9" Type="http://schemas.openxmlformats.org/officeDocument/2006/relationships/slide" Target="slide8.xml"/></Relationships>
</file>

<file path=ppt/slides/_rels/slide20.xml.rels><?xml version="1.0" encoding="UTF-8" standalone="yes"?>
<Relationships xmlns="http://schemas.openxmlformats.org/package/2006/relationships"><Relationship Id="rId8" Type="http://schemas.openxmlformats.org/officeDocument/2006/relationships/hyperlink" Target="http://lucatomei.github.io/wheelchair" TargetMode="External"/><Relationship Id="rId13" Type="http://schemas.openxmlformats.org/officeDocument/2006/relationships/slide" Target="slide7.xml"/><Relationship Id="rId1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0.png"/><Relationship Id="rId12" Type="http://schemas.openxmlformats.org/officeDocument/2006/relationships/slide" Target="slide2.xml"/><Relationship Id="rId17" Type="http://schemas.openxmlformats.org/officeDocument/2006/relationships/hyperlink" Target="https://www.youtube.com/playlist?list=PLc5qWHNIyMOJ6JQbtwOI_JOLSSAsy53RV" TargetMode="External"/><Relationship Id="rId2" Type="http://schemas.openxmlformats.org/officeDocument/2006/relationships/notesSlide" Target="../notesSlides/notesSlide20.xml"/><Relationship Id="rId16"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hyperlink" Target="https://github.com/LucaTomei/Electric-Scooter-Wheelchair" TargetMode="External"/><Relationship Id="rId11" Type="http://schemas.openxmlformats.org/officeDocument/2006/relationships/image" Target="../media/image42.png"/><Relationship Id="rId5" Type="http://schemas.openxmlformats.org/officeDocument/2006/relationships/slide" Target="slide1.xml"/><Relationship Id="rId15" Type="http://schemas.openxmlformats.org/officeDocument/2006/relationships/slide" Target="slide10.xml"/><Relationship Id="rId10" Type="http://schemas.openxmlformats.org/officeDocument/2006/relationships/hyperlink" Target="https://www.linkedin.com/in/luca-tomei-760296ab" TargetMode="External"/><Relationship Id="rId4" Type="http://schemas.openxmlformats.org/officeDocument/2006/relationships/hyperlink" Target="mailto:Tomei.1759275@studenti.uniroma1.it" TargetMode="External"/><Relationship Id="rId9" Type="http://schemas.openxmlformats.org/officeDocument/2006/relationships/image" Target="../media/image41.png"/><Relationship Id="rId14" Type="http://schemas.openxmlformats.org/officeDocument/2006/relationships/slide" Target="slide8.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8.png"/><Relationship Id="rId7"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slide" Target="slide3.xml"/><Relationship Id="rId5" Type="http://schemas.openxmlformats.org/officeDocument/2006/relationships/slide" Target="slide20.xml"/><Relationship Id="rId10" Type="http://schemas.openxmlformats.org/officeDocument/2006/relationships/slide" Target="slide19.xml"/><Relationship Id="rId4" Type="http://schemas.openxmlformats.org/officeDocument/2006/relationships/image" Target="../media/image6.png"/><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slide" Target="slide8.xml"/><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image" Target="../media/image10.png"/><Relationship Id="rId5" Type="http://schemas.openxmlformats.org/officeDocument/2006/relationships/slide" Target="slide2.xml"/><Relationship Id="rId10" Type="http://schemas.openxmlformats.org/officeDocument/2006/relationships/image" Target="../media/image9.jpg"/><Relationship Id="rId4" Type="http://schemas.openxmlformats.org/officeDocument/2006/relationships/slide" Target="slide20.xml"/><Relationship Id="rId9" Type="http://schemas.openxmlformats.org/officeDocument/2006/relationships/slide" Target="slide19.xml"/></Relationships>
</file>

<file path=ppt/slides/_rels/slide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slide" Target="slide7.xml"/><Relationship Id="rId12" Type="http://schemas.openxmlformats.org/officeDocument/2006/relationships/image" Target="../media/image15.emf"/><Relationship Id="rId17" Type="http://schemas.openxmlformats.org/officeDocument/2006/relationships/slide" Target="slide6.xml"/><Relationship Id="rId2" Type="http://schemas.openxmlformats.org/officeDocument/2006/relationships/notesSlide" Target="../notesSlides/notesSlide5.xml"/><Relationship Id="rId16"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4.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slide" Target="slide19.xml"/><Relationship Id="rId4" Type="http://schemas.openxmlformats.org/officeDocument/2006/relationships/slide" Target="slide20.xml"/><Relationship Id="rId9" Type="http://schemas.openxmlformats.org/officeDocument/2006/relationships/slide" Target="slide10.xml"/><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microsoft.com/office/2017/06/relationships/model3d" Target="../media/model3d1.glb"/><Relationship Id="rId3" Type="http://schemas.openxmlformats.org/officeDocument/2006/relationships/slideLayout" Target="../slideLayouts/slideLayout2.xml"/><Relationship Id="rId7" Type="http://schemas.openxmlformats.org/officeDocument/2006/relationships/slide" Target="slide2.xml"/><Relationship Id="rId12" Type="http://schemas.openxmlformats.org/officeDocument/2006/relationships/image" Target="../media/image19.png"/><Relationship Id="rId2" Type="http://schemas.openxmlformats.org/officeDocument/2006/relationships/video" Target="../media/media2.mp4"/><Relationship Id="rId16" Type="http://schemas.openxmlformats.org/officeDocument/2006/relationships/slide" Target="slide6.xml"/><Relationship Id="rId1" Type="http://schemas.microsoft.com/office/2007/relationships/media" Target="../media/media2.mp4"/><Relationship Id="rId6" Type="http://schemas.openxmlformats.org/officeDocument/2006/relationships/slide" Target="slide20.xml"/><Relationship Id="rId11" Type="http://schemas.openxmlformats.org/officeDocument/2006/relationships/slide" Target="slide19.xml"/><Relationship Id="rId5" Type="http://schemas.openxmlformats.org/officeDocument/2006/relationships/image" Target="../media/image6.png"/><Relationship Id="rId15" Type="http://schemas.openxmlformats.org/officeDocument/2006/relationships/slide" Target="slide5.xml"/><Relationship Id="rId10" Type="http://schemas.openxmlformats.org/officeDocument/2006/relationships/slide" Target="slide10.xml"/><Relationship Id="rId4" Type="http://schemas.openxmlformats.org/officeDocument/2006/relationships/notesSlide" Target="../notesSlides/notesSlide6.xml"/><Relationship Id="rId9" Type="http://schemas.openxmlformats.org/officeDocument/2006/relationships/slide" Target="slide8.xml"/><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6.png"/><Relationship Id="rId7" Type="http://schemas.openxmlformats.org/officeDocument/2006/relationships/slide" Target="slide8.xml"/><Relationship Id="rId12"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image" Target="../media/image4.png"/><Relationship Id="rId5" Type="http://schemas.openxmlformats.org/officeDocument/2006/relationships/slide" Target="slide2.xml"/><Relationship Id="rId10" Type="http://schemas.openxmlformats.org/officeDocument/2006/relationships/image" Target="../media/image3.png"/><Relationship Id="rId4" Type="http://schemas.openxmlformats.org/officeDocument/2006/relationships/slide" Target="slide20.xml"/><Relationship Id="rId9" Type="http://schemas.openxmlformats.org/officeDocument/2006/relationships/slide" Target="slide19.xml"/></Relationships>
</file>

<file path=ppt/slides/_rels/slide8.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6.png"/><Relationship Id="rId7" Type="http://schemas.openxmlformats.org/officeDocument/2006/relationships/slide" Target="slide7.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21.png"/><Relationship Id="rId10" Type="http://schemas.openxmlformats.org/officeDocument/2006/relationships/slide" Target="slide19.xml"/><Relationship Id="rId4" Type="http://schemas.openxmlformats.org/officeDocument/2006/relationships/slide" Target="slide1.xml"/><Relationship Id="rId9" Type="http://schemas.openxmlformats.org/officeDocument/2006/relationships/slide" Target="slide10.xml"/></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6.png"/><Relationship Id="rId7" Type="http://schemas.openxmlformats.org/officeDocument/2006/relationships/slide" Target="slide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22.png"/><Relationship Id="rId10" Type="http://schemas.openxmlformats.org/officeDocument/2006/relationships/slide" Target="slide19.xml"/><Relationship Id="rId4" Type="http://schemas.openxmlformats.org/officeDocument/2006/relationships/slide" Target="slide1.xml"/><Relationship Id="rId9"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a:solidFill>
                  <a:srgbClr val="7F7F7F"/>
                </a:solidFill>
                <a:latin typeface="Calibri"/>
                <a:ea typeface="Calibri"/>
                <a:cs typeface="Calibri"/>
                <a:sym typeface="Calibri"/>
                <a:hlinkClick r:id="rId3" action="ppaction://hlinksldjump">
                  <a:extLst>
                    <a:ext uri="{A12FA001-AC4F-418D-AE19-62706E023703}">
                      <ahyp:hlinkClr xmlns:ahyp="http://schemas.microsoft.com/office/drawing/2018/hyperlinkcolor" val="tx"/>
                    </a:ext>
                  </a:extLst>
                </a:hlinkClick>
              </a:rPr>
              <a:t>Intro</a:t>
            </a:r>
            <a:r>
              <a:rPr lang="en-GB" sz="600" b="1">
                <a:solidFill>
                  <a:srgbClr val="7F7F7F"/>
                </a:solidFill>
                <a:latin typeface="Calibri"/>
                <a:ea typeface="Calibri"/>
                <a:cs typeface="Calibri"/>
                <a:sym typeface="Calibri"/>
              </a:rPr>
              <a:t>    </a:t>
            </a:r>
            <a:r>
              <a:rPr lang="en-GB" sz="600" b="1" u="sng">
                <a:solidFill>
                  <a:srgbClr val="7F7F7F"/>
                </a:solidFill>
                <a:latin typeface="Calibri"/>
                <a:ea typeface="Calibri"/>
                <a:cs typeface="Calibri"/>
                <a:sym typeface="Calibri"/>
              </a:rPr>
              <a:t>Idea</a:t>
            </a:r>
            <a:r>
              <a:rPr lang="en-GB" sz="600" b="1">
                <a:solidFill>
                  <a:srgbClr val="7F7F7F"/>
                </a:solidFill>
                <a:latin typeface="Calibri"/>
                <a:ea typeface="Calibri"/>
                <a:cs typeface="Calibri"/>
                <a:sym typeface="Calibri"/>
              </a:rPr>
              <a:t>    </a:t>
            </a:r>
            <a:r>
              <a:rPr lang="en-GB" sz="600" b="1" u="sng">
                <a:solidFill>
                  <a:srgbClr val="7F7F7F"/>
                </a:solidFill>
                <a:latin typeface="Calibri"/>
                <a:ea typeface="Calibri"/>
                <a:cs typeface="Calibri"/>
                <a:sym typeface="Calibri"/>
                <a:hlinkClick r:id="rId4" action="ppaction://hlinksldjump"/>
              </a:rPr>
              <a:t>Project</a:t>
            </a:r>
            <a:r>
              <a:rPr lang="en-GB" sz="600" b="1">
                <a:solidFill>
                  <a:srgbClr val="7F7F7F"/>
                </a:solidFill>
                <a:latin typeface="Calibri"/>
                <a:ea typeface="Calibri"/>
                <a:cs typeface="Calibri"/>
                <a:sym typeface="Calibri"/>
              </a:rPr>
              <a:t>    </a:t>
            </a:r>
            <a:r>
              <a:rPr lang="en-GB" sz="600" b="1" u="sng">
                <a:solidFill>
                  <a:srgbClr val="7F7F7F"/>
                </a:solidFill>
                <a:latin typeface="Calibri"/>
                <a:ea typeface="Calibri"/>
                <a:cs typeface="Calibri"/>
                <a:sym typeface="Calibri"/>
                <a:hlinkClick r:id="rId5" action="ppaction://hlinksldjump"/>
              </a:rPr>
              <a:t>Protocol</a:t>
            </a:r>
            <a:r>
              <a:rPr lang="en-GB" sz="600" b="1">
                <a:solidFill>
                  <a:srgbClr val="7F7F7F"/>
                </a:solidFill>
                <a:latin typeface="Calibri"/>
                <a:ea typeface="Calibri"/>
                <a:cs typeface="Calibri"/>
                <a:sym typeface="Calibri"/>
              </a:rPr>
              <a:t>    </a:t>
            </a:r>
            <a:r>
              <a:rPr lang="en-GB" sz="600" b="1" u="sng">
                <a:solidFill>
                  <a:srgbClr val="7F7F7F"/>
                </a:solidFill>
                <a:latin typeface="Calibri"/>
                <a:ea typeface="Calibri"/>
                <a:cs typeface="Calibri"/>
                <a:sym typeface="Calibri"/>
                <a:hlinkClick r:id="rId6" action="ppaction://hlinksldjump"/>
              </a:rPr>
              <a:t>Firmware</a:t>
            </a:r>
            <a:r>
              <a:rPr lang="en-GB" sz="600" b="1">
                <a:solidFill>
                  <a:srgbClr val="7F7F7F"/>
                </a:solidFill>
                <a:latin typeface="Calibri"/>
                <a:ea typeface="Calibri"/>
                <a:cs typeface="Calibri"/>
                <a:sym typeface="Calibri"/>
              </a:rPr>
              <a:t>    </a:t>
            </a:r>
            <a:r>
              <a:rPr lang="en-GB" sz="600" b="1" u="sng">
                <a:solidFill>
                  <a:srgbClr val="7F7F7F"/>
                </a:solidFill>
                <a:latin typeface="Calibri"/>
                <a:ea typeface="Calibri"/>
                <a:cs typeface="Calibri"/>
                <a:sym typeface="Calibri"/>
                <a:hlinkClick r:id="rId7" action="ppaction://hlinksldjump">
                  <a:extLst>
                    <a:ext uri="{A12FA001-AC4F-418D-AE19-62706E023703}">
                      <ahyp:hlinkClr xmlns:ahyp="http://schemas.microsoft.com/office/drawing/2018/hyperlinkcolor" val="tx"/>
                    </a:ext>
                  </a:extLst>
                </a:hlinkClick>
              </a:rPr>
              <a:t>Conclusions</a:t>
            </a:r>
            <a:endParaRPr lang="en-GB" sz="600">
              <a:solidFill>
                <a:schemeClr val="dk1"/>
              </a:solidFill>
              <a:latin typeface="Calibri"/>
              <a:ea typeface="Calibri"/>
              <a:cs typeface="Calibri"/>
              <a:sym typeface="Calibri"/>
            </a:endParaRPr>
          </a:p>
        </p:txBody>
      </p:sp>
      <p:grpSp>
        <p:nvGrpSpPr>
          <p:cNvPr id="57" name="Google Shape;57;p1"/>
          <p:cNvGrpSpPr/>
          <p:nvPr/>
        </p:nvGrpSpPr>
        <p:grpSpPr>
          <a:xfrm>
            <a:off x="0" y="0"/>
            <a:ext cx="4608410" cy="181520"/>
            <a:chOff x="0" y="0"/>
            <a:chExt cx="4608410" cy="181520"/>
          </a:xfrm>
        </p:grpSpPr>
        <p:sp>
          <p:nvSpPr>
            <p:cNvPr id="58" name="Google Shape;58;p1"/>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GB" sz="1800">
                <a:solidFill>
                  <a:schemeClr val="dk1"/>
                </a:solidFill>
                <a:latin typeface="Calibri"/>
                <a:ea typeface="Calibri"/>
                <a:cs typeface="Calibri"/>
                <a:sym typeface="Calibri"/>
              </a:endParaRPr>
            </a:p>
          </p:txBody>
        </p:sp>
        <p:pic>
          <p:nvPicPr>
            <p:cNvPr id="59" name="Google Shape;59;p1"/>
            <p:cNvPicPr preferRelativeResize="0"/>
            <p:nvPr/>
          </p:nvPicPr>
          <p:blipFill rotWithShape="1">
            <a:blip r:embed="rId8">
              <a:alphaModFix/>
            </a:blip>
            <a:srcRect/>
            <a:stretch/>
          </p:blipFill>
          <p:spPr>
            <a:xfrm>
              <a:off x="0" y="130911"/>
              <a:ext cx="4608004" cy="50609"/>
            </a:xfrm>
            <a:prstGeom prst="rect">
              <a:avLst/>
            </a:prstGeom>
            <a:noFill/>
            <a:ln>
              <a:noFill/>
            </a:ln>
          </p:spPr>
        </p:pic>
      </p:grpSp>
      <p:pic>
        <p:nvPicPr>
          <p:cNvPr id="60" name="Google Shape;60;p1"/>
          <p:cNvPicPr preferRelativeResize="0"/>
          <p:nvPr/>
        </p:nvPicPr>
        <p:blipFill rotWithShape="1">
          <a:blip r:embed="rId9">
            <a:alphaModFix/>
          </a:blip>
          <a:srcRect/>
          <a:stretch/>
        </p:blipFill>
        <p:spPr>
          <a:xfrm>
            <a:off x="1459063" y="372846"/>
            <a:ext cx="1499616" cy="458419"/>
          </a:xfrm>
          <a:prstGeom prst="rect">
            <a:avLst/>
          </a:prstGeom>
          <a:noFill/>
          <a:ln>
            <a:noFill/>
          </a:ln>
        </p:spPr>
      </p:pic>
      <p:grpSp>
        <p:nvGrpSpPr>
          <p:cNvPr id="61" name="Google Shape;61;p1"/>
          <p:cNvGrpSpPr/>
          <p:nvPr/>
        </p:nvGrpSpPr>
        <p:grpSpPr>
          <a:xfrm>
            <a:off x="219651" y="1062629"/>
            <a:ext cx="4233352" cy="940627"/>
            <a:chOff x="309193" y="1104036"/>
            <a:chExt cx="4040404" cy="654215"/>
          </a:xfrm>
        </p:grpSpPr>
        <p:sp>
          <p:nvSpPr>
            <p:cNvPr id="62" name="Google Shape;62;p1"/>
            <p:cNvSpPr/>
            <p:nvPr/>
          </p:nvSpPr>
          <p:spPr>
            <a:xfrm>
              <a:off x="309193" y="1104036"/>
              <a:ext cx="3989704" cy="82550"/>
            </a:xfrm>
            <a:custGeom>
              <a:avLst/>
              <a:gdLst/>
              <a:ahLst/>
              <a:cxnLst/>
              <a:rect l="l" t="t" r="r" b="b"/>
              <a:pathLst>
                <a:path w="3989704" h="82550" extrusionOk="0">
                  <a:moveTo>
                    <a:pt x="3938852" y="0"/>
                  </a:moveTo>
                  <a:lnTo>
                    <a:pt x="50800" y="0"/>
                  </a:lnTo>
                  <a:lnTo>
                    <a:pt x="31075" y="4008"/>
                  </a:lnTo>
                  <a:lnTo>
                    <a:pt x="14922" y="14922"/>
                  </a:lnTo>
                  <a:lnTo>
                    <a:pt x="4008" y="31075"/>
                  </a:lnTo>
                  <a:lnTo>
                    <a:pt x="0" y="50800"/>
                  </a:lnTo>
                  <a:lnTo>
                    <a:pt x="0" y="82384"/>
                  </a:lnTo>
                  <a:lnTo>
                    <a:pt x="3989652" y="82384"/>
                  </a:lnTo>
                  <a:lnTo>
                    <a:pt x="3989652" y="50800"/>
                  </a:lnTo>
                  <a:lnTo>
                    <a:pt x="3985644" y="31075"/>
                  </a:lnTo>
                  <a:lnTo>
                    <a:pt x="3974729" y="14922"/>
                  </a:lnTo>
                  <a:lnTo>
                    <a:pt x="3958576" y="4008"/>
                  </a:lnTo>
                  <a:lnTo>
                    <a:pt x="3938852"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GB" sz="1800">
                <a:solidFill>
                  <a:schemeClr val="dk1"/>
                </a:solidFill>
                <a:latin typeface="Calibri"/>
                <a:ea typeface="Calibri"/>
                <a:cs typeface="Calibri"/>
                <a:sym typeface="Calibri"/>
              </a:endParaRPr>
            </a:p>
          </p:txBody>
        </p:sp>
        <p:pic>
          <p:nvPicPr>
            <p:cNvPr id="63" name="Google Shape;63;p1"/>
            <p:cNvPicPr preferRelativeResize="0"/>
            <p:nvPr/>
          </p:nvPicPr>
          <p:blipFill rotWithShape="1">
            <a:blip r:embed="rId10">
              <a:alphaModFix/>
            </a:blip>
            <a:srcRect/>
            <a:stretch/>
          </p:blipFill>
          <p:spPr>
            <a:xfrm>
              <a:off x="359994" y="1656651"/>
              <a:ext cx="101600" cy="101600"/>
            </a:xfrm>
            <a:prstGeom prst="rect">
              <a:avLst/>
            </a:prstGeom>
            <a:noFill/>
            <a:ln>
              <a:noFill/>
            </a:ln>
          </p:spPr>
        </p:pic>
        <p:pic>
          <p:nvPicPr>
            <p:cNvPr id="64" name="Google Shape;64;p1"/>
            <p:cNvPicPr preferRelativeResize="0"/>
            <p:nvPr/>
          </p:nvPicPr>
          <p:blipFill rotWithShape="1">
            <a:blip r:embed="rId11">
              <a:alphaModFix/>
            </a:blip>
            <a:srcRect/>
            <a:stretch/>
          </p:blipFill>
          <p:spPr>
            <a:xfrm>
              <a:off x="410794" y="1643951"/>
              <a:ext cx="3938802" cy="114300"/>
            </a:xfrm>
            <a:prstGeom prst="rect">
              <a:avLst/>
            </a:prstGeom>
            <a:noFill/>
            <a:ln>
              <a:noFill/>
            </a:ln>
          </p:spPr>
        </p:pic>
        <p:pic>
          <p:nvPicPr>
            <p:cNvPr id="65" name="Google Shape;65;p1"/>
            <p:cNvPicPr preferRelativeResize="0"/>
            <p:nvPr/>
          </p:nvPicPr>
          <p:blipFill rotWithShape="1">
            <a:blip r:embed="rId12">
              <a:alphaModFix/>
            </a:blip>
            <a:srcRect/>
            <a:stretch/>
          </p:blipFill>
          <p:spPr>
            <a:xfrm>
              <a:off x="4298846" y="1154595"/>
              <a:ext cx="50751" cy="502056"/>
            </a:xfrm>
            <a:prstGeom prst="rect">
              <a:avLst/>
            </a:prstGeom>
            <a:noFill/>
            <a:ln>
              <a:noFill/>
            </a:ln>
          </p:spPr>
        </p:pic>
        <p:sp>
          <p:nvSpPr>
            <p:cNvPr id="66" name="Google Shape;66;p1"/>
            <p:cNvSpPr/>
            <p:nvPr/>
          </p:nvSpPr>
          <p:spPr>
            <a:xfrm>
              <a:off x="309193" y="1148456"/>
              <a:ext cx="3989704" cy="559435"/>
            </a:xfrm>
            <a:custGeom>
              <a:avLst/>
              <a:gdLst/>
              <a:ahLst/>
              <a:cxnLst/>
              <a:rect l="l" t="t" r="r" b="b"/>
              <a:pathLst>
                <a:path w="3989704" h="559435" extrusionOk="0">
                  <a:moveTo>
                    <a:pt x="3989652" y="0"/>
                  </a:moveTo>
                  <a:lnTo>
                    <a:pt x="0" y="0"/>
                  </a:lnTo>
                  <a:lnTo>
                    <a:pt x="0" y="508194"/>
                  </a:lnTo>
                  <a:lnTo>
                    <a:pt x="4008" y="527919"/>
                  </a:lnTo>
                  <a:lnTo>
                    <a:pt x="14922" y="544072"/>
                  </a:lnTo>
                  <a:lnTo>
                    <a:pt x="31075" y="554986"/>
                  </a:lnTo>
                  <a:lnTo>
                    <a:pt x="50800" y="558995"/>
                  </a:lnTo>
                  <a:lnTo>
                    <a:pt x="3938852" y="558995"/>
                  </a:lnTo>
                  <a:lnTo>
                    <a:pt x="3958576" y="554986"/>
                  </a:lnTo>
                  <a:lnTo>
                    <a:pt x="3974729" y="544072"/>
                  </a:lnTo>
                  <a:lnTo>
                    <a:pt x="3985644" y="527919"/>
                  </a:lnTo>
                  <a:lnTo>
                    <a:pt x="3989652" y="508194"/>
                  </a:lnTo>
                  <a:lnTo>
                    <a:pt x="3989652"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GB" sz="1800">
                <a:solidFill>
                  <a:schemeClr val="dk1"/>
                </a:solidFill>
                <a:latin typeface="Calibri"/>
                <a:ea typeface="Calibri"/>
                <a:cs typeface="Calibri"/>
                <a:sym typeface="Calibri"/>
              </a:endParaRPr>
            </a:p>
          </p:txBody>
        </p:sp>
        <p:sp>
          <p:nvSpPr>
            <p:cNvPr id="67" name="Google Shape;67;p1"/>
            <p:cNvSpPr/>
            <p:nvPr/>
          </p:nvSpPr>
          <p:spPr>
            <a:xfrm>
              <a:off x="4298846" y="1192694"/>
              <a:ext cx="0" cy="483234"/>
            </a:xfrm>
            <a:custGeom>
              <a:avLst/>
              <a:gdLst/>
              <a:ahLst/>
              <a:cxnLst/>
              <a:rect l="l" t="t" r="r" b="b"/>
              <a:pathLst>
                <a:path w="120000" h="483235" extrusionOk="0">
                  <a:moveTo>
                    <a:pt x="0" y="483007"/>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GB" sz="1800">
                <a:solidFill>
                  <a:schemeClr val="dk1"/>
                </a:solidFill>
                <a:latin typeface="Calibri"/>
                <a:ea typeface="Calibri"/>
                <a:cs typeface="Calibri"/>
                <a:sym typeface="Calibri"/>
              </a:endParaRPr>
            </a:p>
          </p:txBody>
        </p:sp>
        <p:sp>
          <p:nvSpPr>
            <p:cNvPr id="68" name="Google Shape;68;p1"/>
            <p:cNvSpPr/>
            <p:nvPr/>
          </p:nvSpPr>
          <p:spPr>
            <a:xfrm>
              <a:off x="4298846" y="1179993"/>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GB" sz="1800">
                <a:solidFill>
                  <a:schemeClr val="dk1"/>
                </a:solidFill>
                <a:latin typeface="Calibri"/>
                <a:ea typeface="Calibri"/>
                <a:cs typeface="Calibri"/>
                <a:sym typeface="Calibri"/>
              </a:endParaRPr>
            </a:p>
          </p:txBody>
        </p:sp>
        <p:sp>
          <p:nvSpPr>
            <p:cNvPr id="69" name="Google Shape;69;p1"/>
            <p:cNvSpPr/>
            <p:nvPr/>
          </p:nvSpPr>
          <p:spPr>
            <a:xfrm>
              <a:off x="4298846" y="1167293"/>
              <a:ext cx="0" cy="12700"/>
            </a:xfrm>
            <a:custGeom>
              <a:avLst/>
              <a:gdLst/>
              <a:ahLst/>
              <a:cxnLst/>
              <a:rect l="l" t="t" r="r" b="b"/>
              <a:pathLst>
                <a:path w="120000" h="12700" extrusionOk="0">
                  <a:moveTo>
                    <a:pt x="0" y="12700"/>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GB" sz="1800">
                <a:solidFill>
                  <a:schemeClr val="dk1"/>
                </a:solidFill>
                <a:latin typeface="Calibri"/>
                <a:ea typeface="Calibri"/>
                <a:cs typeface="Calibri"/>
                <a:sym typeface="Calibri"/>
              </a:endParaRPr>
            </a:p>
          </p:txBody>
        </p:sp>
        <p:sp>
          <p:nvSpPr>
            <p:cNvPr id="70" name="Google Shape;70;p1"/>
            <p:cNvSpPr/>
            <p:nvPr/>
          </p:nvSpPr>
          <p:spPr>
            <a:xfrm>
              <a:off x="4298846" y="1154593"/>
              <a:ext cx="0" cy="12700"/>
            </a:xfrm>
            <a:custGeom>
              <a:avLst/>
              <a:gdLst/>
              <a:ahLst/>
              <a:cxnLst/>
              <a:rect l="l" t="t" r="r" b="b"/>
              <a:pathLst>
                <a:path w="120000" h="12700" extrusionOk="0">
                  <a:moveTo>
                    <a:pt x="0" y="12700"/>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GB" sz="1800">
                <a:solidFill>
                  <a:schemeClr val="dk1"/>
                </a:solidFill>
                <a:latin typeface="Calibri"/>
                <a:ea typeface="Calibri"/>
                <a:cs typeface="Calibri"/>
                <a:sym typeface="Calibri"/>
              </a:endParaRPr>
            </a:p>
          </p:txBody>
        </p:sp>
      </p:grpSp>
      <p:sp>
        <p:nvSpPr>
          <p:cNvPr id="71" name="Google Shape;71;p1"/>
          <p:cNvSpPr txBox="1">
            <a:spLocks noGrp="1"/>
          </p:cNvSpPr>
          <p:nvPr>
            <p:ph type="title"/>
          </p:nvPr>
        </p:nvSpPr>
        <p:spPr>
          <a:xfrm>
            <a:off x="402786" y="1166537"/>
            <a:ext cx="3750754" cy="644649"/>
          </a:xfrm>
          <a:prstGeom prst="rect">
            <a:avLst/>
          </a:prstGeom>
          <a:noFill/>
          <a:ln>
            <a:noFill/>
          </a:ln>
        </p:spPr>
        <p:txBody>
          <a:bodyPr spcFirstLastPara="1" wrap="square" lIns="0" tIns="2525" rIns="0" bIns="0" anchor="t" anchorCtr="0">
            <a:spAutoFit/>
          </a:bodyPr>
          <a:lstStyle/>
          <a:p>
            <a:pPr marL="102235" marR="5080" lvl="0" indent="-90170" algn="ctr">
              <a:lnSpc>
                <a:spcPct val="106700"/>
              </a:lnSpc>
            </a:pPr>
            <a:r>
              <a:rPr lang="en-GB" sz="1300"/>
              <a:t>Design and proof-of-concept of the Integration of an Electric Scooter with a Wheelchair: from the Mechanical Design to the Firmware Upgrade</a:t>
            </a:r>
          </a:p>
        </p:txBody>
      </p:sp>
      <p:sp>
        <p:nvSpPr>
          <p:cNvPr id="72" name="Google Shape;72;p1"/>
          <p:cNvSpPr txBox="1"/>
          <p:nvPr/>
        </p:nvSpPr>
        <p:spPr>
          <a:xfrm>
            <a:off x="754480" y="2101656"/>
            <a:ext cx="3047365" cy="968840"/>
          </a:xfrm>
          <a:prstGeom prst="rect">
            <a:avLst/>
          </a:prstGeom>
          <a:noFill/>
          <a:ln>
            <a:noFill/>
          </a:ln>
        </p:spPr>
        <p:txBody>
          <a:bodyPr spcFirstLastPara="1" wrap="square" lIns="0" tIns="12050" rIns="0" bIns="0" anchor="t" anchorCtr="0">
            <a:spAutoFit/>
          </a:bodyPr>
          <a:lstStyle/>
          <a:p>
            <a:pPr marL="34290" marR="0" lvl="0" indent="0" algn="ctr" rtl="0">
              <a:lnSpc>
                <a:spcPct val="100000"/>
              </a:lnSpc>
              <a:spcBef>
                <a:spcPts val="0"/>
              </a:spcBef>
              <a:spcAft>
                <a:spcPts val="0"/>
              </a:spcAft>
              <a:buNone/>
            </a:pPr>
            <a:r>
              <a:rPr lang="en-GB" sz="1200" b="1" dirty="0">
                <a:solidFill>
                  <a:srgbClr val="812433"/>
                </a:solidFill>
                <a:latin typeface="Calibri"/>
                <a:ea typeface="Calibri"/>
                <a:cs typeface="Calibri"/>
                <a:sym typeface="Calibri"/>
              </a:rPr>
              <a:t>Luca Tomei, 1759275</a:t>
            </a:r>
            <a:endParaRPr lang="en-GB" sz="1200" dirty="0">
              <a:solidFill>
                <a:schemeClr val="dk1"/>
              </a:solidFill>
              <a:latin typeface="Calibri"/>
              <a:ea typeface="Calibri"/>
              <a:cs typeface="Calibri"/>
              <a:sym typeface="Calibri"/>
            </a:endParaRPr>
          </a:p>
          <a:p>
            <a:pPr marR="26669" lvl="0" algn="ctr">
              <a:spcBef>
                <a:spcPts val="750"/>
              </a:spcBef>
            </a:pPr>
            <a:r>
              <a:rPr lang="en-GB" sz="1000" dirty="0">
                <a:solidFill>
                  <a:schemeClr val="dk1"/>
                </a:solidFill>
                <a:latin typeface="Calibri"/>
                <a:ea typeface="Calibri"/>
                <a:cs typeface="Calibri"/>
                <a:sym typeface="Calibri"/>
              </a:rPr>
              <a:t>Advisor: </a:t>
            </a:r>
            <a:r>
              <a:rPr lang="en-GB" sz="1000" b="1" dirty="0">
                <a:solidFill>
                  <a:srgbClr val="812333"/>
                </a:solidFill>
                <a:latin typeface="Calibri"/>
                <a:ea typeface="Calibri"/>
                <a:cs typeface="Calibri"/>
                <a:sym typeface="Calibri"/>
              </a:rPr>
              <a:t>Dr.</a:t>
            </a:r>
            <a:r>
              <a:rPr lang="en-GB" sz="1000" b="1" dirty="0">
                <a:solidFill>
                  <a:schemeClr val="dk1"/>
                </a:solidFill>
                <a:latin typeface="Calibri"/>
                <a:ea typeface="Calibri"/>
                <a:cs typeface="Calibri"/>
                <a:sym typeface="Calibri"/>
              </a:rPr>
              <a:t> </a:t>
            </a:r>
            <a:r>
              <a:rPr lang="en-GB" sz="1000" b="1" dirty="0">
                <a:solidFill>
                  <a:srgbClr val="812333"/>
                </a:solidFill>
                <a:latin typeface="Calibri"/>
                <a:ea typeface="Calibri"/>
                <a:cs typeface="Calibri"/>
                <a:sym typeface="Calibri"/>
              </a:rPr>
              <a:t>Andrea Vitaletti</a:t>
            </a:r>
          </a:p>
          <a:p>
            <a:pPr marL="0" marR="0" lvl="0" indent="0" algn="ctr" rtl="0">
              <a:lnSpc>
                <a:spcPct val="100000"/>
              </a:lnSpc>
              <a:spcBef>
                <a:spcPts val="50"/>
              </a:spcBef>
              <a:spcAft>
                <a:spcPts val="0"/>
              </a:spcAft>
              <a:buNone/>
            </a:pPr>
            <a:endParaRPr lang="en-GB" sz="500" dirty="0">
              <a:solidFill>
                <a:schemeClr val="dk1"/>
              </a:solidFill>
              <a:latin typeface="Calibri"/>
              <a:ea typeface="Calibri"/>
              <a:cs typeface="Calibri"/>
              <a:sym typeface="Calibri"/>
            </a:endParaRPr>
          </a:p>
          <a:p>
            <a:pPr marL="0" marR="0" lvl="0" indent="0" algn="ctr" rtl="0">
              <a:lnSpc>
                <a:spcPct val="100000"/>
              </a:lnSpc>
              <a:spcBef>
                <a:spcPts val="50"/>
              </a:spcBef>
              <a:spcAft>
                <a:spcPts val="0"/>
              </a:spcAft>
              <a:buNone/>
            </a:pPr>
            <a:r>
              <a:rPr lang="en-GB" sz="1000" dirty="0">
                <a:solidFill>
                  <a:schemeClr val="dk1"/>
                </a:solidFill>
                <a:latin typeface="Calibri"/>
                <a:ea typeface="Calibri"/>
                <a:cs typeface="Calibri"/>
                <a:sym typeface="Calibri"/>
              </a:rPr>
              <a:t>October 20, 2021</a:t>
            </a:r>
          </a:p>
          <a:p>
            <a:pPr marL="0" marR="0" lvl="0" indent="0" algn="ctr" rtl="0">
              <a:lnSpc>
                <a:spcPct val="100000"/>
              </a:lnSpc>
              <a:spcBef>
                <a:spcPts val="50"/>
              </a:spcBef>
              <a:spcAft>
                <a:spcPts val="0"/>
              </a:spcAft>
              <a:buNone/>
            </a:pPr>
            <a:endParaRPr lang="en-GB" sz="500"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GB" sz="1100" dirty="0">
                <a:solidFill>
                  <a:schemeClr val="dk1"/>
                </a:solidFill>
                <a:latin typeface="Calibri"/>
                <a:ea typeface="Calibri"/>
                <a:cs typeface="Calibri"/>
                <a:sym typeface="Calibri"/>
              </a:rPr>
              <a:t>Master of Science in Engineering in Computer Science </a:t>
            </a:r>
          </a:p>
        </p:txBody>
      </p:sp>
      <p:sp>
        <p:nvSpPr>
          <p:cNvPr id="73" name="Google Shape;73;p1"/>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lang="en-GB" sz="1800">
              <a:solidFill>
                <a:schemeClr val="dk1"/>
              </a:solidFill>
              <a:latin typeface="Calibri"/>
              <a:ea typeface="Calibri"/>
              <a:cs typeface="Calibri"/>
              <a:sym typeface="Calibri"/>
            </a:endParaRPr>
          </a:p>
        </p:txBody>
      </p:sp>
      <p:sp>
        <p:nvSpPr>
          <p:cNvPr id="74" name="Google Shape;74;p1"/>
          <p:cNvSpPr txBox="1">
            <a:spLocks noGrp="1"/>
          </p:cNvSpPr>
          <p:nvPr>
            <p:ph type="sldNum" idx="12"/>
          </p:nvPr>
        </p:nvSpPr>
        <p:spPr>
          <a:xfrm>
            <a:off x="69900" y="3324487"/>
            <a:ext cx="227965" cy="106419"/>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fld id="{00000000-1234-1234-1234-123412341234}" type="slidenum">
              <a:rPr lang="en-GB" smtClean="0"/>
              <a:t>1</a:t>
            </a:fld>
            <a:r>
              <a:rPr lang="en-GB"/>
              <a:t> / 20</a:t>
            </a:r>
          </a:p>
        </p:txBody>
      </p:sp>
      <p:sp>
        <p:nvSpPr>
          <p:cNvPr id="75" name="Google Shape;75;p1"/>
          <p:cNvSpPr txBox="1">
            <a:spLocks noGrp="1"/>
          </p:cNvSpPr>
          <p:nvPr>
            <p:ph type="ftr" idx="11"/>
          </p:nvPr>
        </p:nvSpPr>
        <p:spPr>
          <a:xfrm>
            <a:off x="1780035" y="3324487"/>
            <a:ext cx="429260" cy="106439"/>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en-GB" dirty="0"/>
              <a:t>Luca Tomei</a:t>
            </a:r>
          </a:p>
        </p:txBody>
      </p:sp>
      <p:sp>
        <p:nvSpPr>
          <p:cNvPr id="76" name="Google Shape;76;p1"/>
          <p:cNvSpPr txBox="1"/>
          <p:nvPr/>
        </p:nvSpPr>
        <p:spPr>
          <a:xfrm>
            <a:off x="2399296" y="3324487"/>
            <a:ext cx="1253490" cy="106419"/>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GB" sz="600" b="1" u="sng">
                <a:solidFill>
                  <a:srgbClr val="FFFFFF"/>
                </a:solidFill>
                <a:latin typeface="Calibri"/>
                <a:ea typeface="Calibri"/>
                <a:cs typeface="Calibri"/>
                <a:sym typeface="Calibri"/>
                <a:hlinkClick r:id="rId13" action="ppaction://hlinksldjump">
                  <a:extLst>
                    <a:ext uri="{A12FA001-AC4F-418D-AE19-62706E023703}">
                      <ahyp:hlinkClr xmlns:ahyp="http://schemas.microsoft.com/office/drawing/2018/hyperlinkcolor" val="tx"/>
                    </a:ext>
                  </a:extLst>
                </a:hlinkClick>
              </a:rPr>
              <a:t>M.Sc. Engineering in Computer Science</a:t>
            </a:r>
            <a:endParaRPr lang="en-GB" sz="600">
              <a:solidFill>
                <a:schemeClr val="dk1"/>
              </a:solidFill>
              <a:latin typeface="Calibri"/>
              <a:ea typeface="Calibri"/>
              <a:cs typeface="Calibri"/>
              <a:sym typeface="Calibri"/>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20" name="Google Shape;220;p5"/>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221" name="Google Shape;221;p5"/>
          <p:cNvSpPr txBox="1">
            <a:spLocks noGrp="1"/>
          </p:cNvSpPr>
          <p:nvPr>
            <p:ph type="title"/>
          </p:nvPr>
        </p:nvSpPr>
        <p:spPr>
          <a:xfrm>
            <a:off x="136499" y="123809"/>
            <a:ext cx="23247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GB" b="0" dirty="0"/>
              <a:t>E-scooter - Firmware Sniffing</a:t>
            </a:r>
            <a:endParaRPr lang="en-GB" dirty="0"/>
          </a:p>
        </p:txBody>
      </p:sp>
      <p:sp>
        <p:nvSpPr>
          <p:cNvPr id="222" name="Google Shape;222;p5"/>
          <p:cNvSpPr txBox="1"/>
          <p:nvPr/>
        </p:nvSpPr>
        <p:spPr>
          <a:xfrm>
            <a:off x="1252988" y="470013"/>
            <a:ext cx="2956800" cy="704414"/>
          </a:xfrm>
          <a:prstGeom prst="rect">
            <a:avLst/>
          </a:prstGeom>
          <a:noFill/>
          <a:ln>
            <a:noFill/>
          </a:ln>
        </p:spPr>
        <p:txBody>
          <a:bodyPr spcFirstLastPara="1" wrap="square" lIns="0" tIns="6975" rIns="0" bIns="0" anchor="t" anchorCtr="0">
            <a:spAutoFit/>
          </a:bodyPr>
          <a:lstStyle/>
          <a:p>
            <a:pPr marL="12700" marR="5080" lvl="0" indent="0" algn="l" rtl="0">
              <a:lnSpc>
                <a:spcPct val="102600"/>
              </a:lnSpc>
              <a:spcBef>
                <a:spcPts val="0"/>
              </a:spcBef>
              <a:spcAft>
                <a:spcPts val="0"/>
              </a:spcAft>
              <a:buNone/>
            </a:pPr>
            <a:r>
              <a:rPr lang="en-GB" sz="1100" dirty="0">
                <a:solidFill>
                  <a:schemeClr val="dk1"/>
                </a:solidFill>
                <a:latin typeface="Calibri"/>
                <a:ea typeface="Calibri"/>
                <a:cs typeface="Calibri"/>
                <a:sym typeface="Calibri"/>
              </a:rPr>
              <a:t>Checking the scooter firmware via communication with the smartphone application allows you to obtain the </a:t>
            </a:r>
            <a:r>
              <a:rPr lang="en-GB" sz="1100" dirty="0">
                <a:solidFill>
                  <a:srgbClr val="812433"/>
                </a:solidFill>
                <a:latin typeface="Calibri"/>
                <a:ea typeface="Calibri"/>
                <a:cs typeface="Calibri"/>
                <a:sym typeface="Calibri"/>
              </a:rPr>
              <a:t>binary file</a:t>
            </a:r>
            <a:r>
              <a:rPr lang="en-GB" sz="1100" dirty="0">
                <a:solidFill>
                  <a:schemeClr val="dk1"/>
                </a:solidFill>
                <a:latin typeface="Calibri"/>
                <a:ea typeface="Calibri"/>
                <a:cs typeface="Calibri"/>
                <a:sym typeface="Calibri"/>
              </a:rPr>
              <a:t> of the electric scooter firmware in clear text.</a:t>
            </a:r>
          </a:p>
        </p:txBody>
      </p:sp>
      <p:sp>
        <p:nvSpPr>
          <p:cNvPr id="223" name="Google Shape;223;p5"/>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5"/>
          <p:cNvSpPr txBox="1">
            <a:spLocks noGrp="1"/>
          </p:cNvSpPr>
          <p:nvPr>
            <p:ph type="sldNum" idx="12"/>
          </p:nvPr>
        </p:nvSpPr>
        <p:spPr>
          <a:xfrm>
            <a:off x="69900" y="3324475"/>
            <a:ext cx="272700" cy="106500"/>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r>
              <a:rPr lang="it-IT"/>
              <a:t>10 / 20</a:t>
            </a:r>
            <a:endParaRPr/>
          </a:p>
        </p:txBody>
      </p:sp>
      <p:sp>
        <p:nvSpPr>
          <p:cNvPr id="225" name="Google Shape;225;p5"/>
          <p:cNvSpPr txBox="1"/>
          <p:nvPr/>
        </p:nvSpPr>
        <p:spPr>
          <a:xfrm>
            <a:off x="2399296" y="3324487"/>
            <a:ext cx="1253490" cy="1238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226" name="Google Shape;226;p5"/>
          <p:cNvSpPr txBox="1">
            <a:spLocks noGrp="1"/>
          </p:cNvSpPr>
          <p:nvPr>
            <p:ph type="ftr" idx="11"/>
          </p:nvPr>
        </p:nvSpPr>
        <p:spPr>
          <a:xfrm>
            <a:off x="1780035" y="3324487"/>
            <a:ext cx="429260" cy="106439"/>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pic>
        <p:nvPicPr>
          <p:cNvPr id="227" name="Google Shape;227;p5"/>
          <p:cNvPicPr preferRelativeResize="0"/>
          <p:nvPr/>
        </p:nvPicPr>
        <p:blipFill>
          <a:blip r:embed="rId5">
            <a:alphaModFix/>
          </a:blip>
          <a:stretch>
            <a:fillRect/>
          </a:stretch>
        </p:blipFill>
        <p:spPr>
          <a:xfrm>
            <a:off x="194375" y="465675"/>
            <a:ext cx="570372" cy="2828250"/>
          </a:xfrm>
          <a:prstGeom prst="rect">
            <a:avLst/>
          </a:prstGeom>
          <a:noFill/>
          <a:ln>
            <a:noFill/>
          </a:ln>
        </p:spPr>
      </p:pic>
      <p:pic>
        <p:nvPicPr>
          <p:cNvPr id="228" name="Google Shape;228;p5"/>
          <p:cNvPicPr preferRelativeResize="0"/>
          <p:nvPr/>
        </p:nvPicPr>
        <p:blipFill>
          <a:blip r:embed="rId6">
            <a:alphaModFix/>
          </a:blip>
          <a:stretch>
            <a:fillRect/>
          </a:stretch>
        </p:blipFill>
        <p:spPr>
          <a:xfrm>
            <a:off x="1483763" y="1263300"/>
            <a:ext cx="2495280" cy="1963473"/>
          </a:xfrm>
          <a:prstGeom prst="rect">
            <a:avLst/>
          </a:prstGeom>
          <a:noFill/>
          <a:ln>
            <a:noFill/>
          </a:ln>
        </p:spPr>
      </p:pic>
      <p:sp>
        <p:nvSpPr>
          <p:cNvPr id="13" name="Google Shape;56;p1">
            <a:extLst>
              <a:ext uri="{FF2B5EF4-FFF2-40B4-BE49-F238E27FC236}">
                <a16:creationId xmlns:a16="http://schemas.microsoft.com/office/drawing/2014/main" id="{261E42E4-8D3B-B04B-809B-A6025ADD4683}"/>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7"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8"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812333"/>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1"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4" name="Google Shape;234;gea1158eb23_0_131"/>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235" name="Google Shape;235;gea1158eb23_0_131"/>
          <p:cNvSpPr txBox="1">
            <a:spLocks noGrp="1"/>
          </p:cNvSpPr>
          <p:nvPr>
            <p:ph type="title"/>
          </p:nvPr>
        </p:nvSpPr>
        <p:spPr>
          <a:xfrm>
            <a:off x="136500" y="123800"/>
            <a:ext cx="35163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GB" b="0" dirty="0"/>
              <a:t>E-scooter - Firmware Encryption/Decryption</a:t>
            </a:r>
            <a:endParaRPr lang="en-GB" dirty="0"/>
          </a:p>
        </p:txBody>
      </p:sp>
      <p:sp>
        <p:nvSpPr>
          <p:cNvPr id="236" name="Google Shape;236;gea1158eb23_0_131"/>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gea1158eb23_0_131"/>
          <p:cNvSpPr txBox="1">
            <a:spLocks noGrp="1"/>
          </p:cNvSpPr>
          <p:nvPr>
            <p:ph type="sldNum" idx="12"/>
          </p:nvPr>
        </p:nvSpPr>
        <p:spPr>
          <a:xfrm>
            <a:off x="69900" y="3324475"/>
            <a:ext cx="289500" cy="106500"/>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r>
              <a:rPr lang="it-IT"/>
              <a:t>11 / 20</a:t>
            </a:r>
            <a:endParaRPr/>
          </a:p>
        </p:txBody>
      </p:sp>
      <p:sp>
        <p:nvSpPr>
          <p:cNvPr id="238" name="Google Shape;238;gea1158eb23_0_131"/>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239" name="Google Shape;239;gea1158eb23_0_131"/>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242" name="Google Shape;242;gea1158eb23_0_131"/>
          <p:cNvSpPr txBox="1"/>
          <p:nvPr/>
        </p:nvSpPr>
        <p:spPr>
          <a:xfrm>
            <a:off x="2668095" y="714988"/>
            <a:ext cx="1740600" cy="871200"/>
          </a:xfrm>
          <a:prstGeom prst="rect">
            <a:avLst/>
          </a:prstGeom>
          <a:noFill/>
          <a:ln>
            <a:noFill/>
          </a:ln>
        </p:spPr>
        <p:txBody>
          <a:bodyPr spcFirstLastPara="1" wrap="square" lIns="0" tIns="6975" rIns="0" bIns="0" anchor="t" anchorCtr="0">
            <a:spAutoFit/>
          </a:bodyPr>
          <a:lstStyle/>
          <a:p>
            <a:pPr marL="12700" marR="5080" lvl="0" indent="0" algn="l" rtl="0">
              <a:lnSpc>
                <a:spcPct val="102600"/>
              </a:lnSpc>
              <a:spcBef>
                <a:spcPts val="0"/>
              </a:spcBef>
              <a:spcAft>
                <a:spcPts val="0"/>
              </a:spcAft>
              <a:buNone/>
            </a:pPr>
            <a:r>
              <a:rPr lang="en-GB" sz="1100" dirty="0">
                <a:solidFill>
                  <a:schemeClr val="dk1"/>
                </a:solidFill>
                <a:latin typeface="Calibri"/>
                <a:ea typeface="Calibri"/>
                <a:cs typeface="Calibri"/>
                <a:sym typeface="Calibri"/>
              </a:rPr>
              <a:t>The firmware obtained from the packet analysis must be </a:t>
            </a:r>
            <a:r>
              <a:rPr lang="en-GB" sz="1100" dirty="0">
                <a:solidFill>
                  <a:srgbClr val="812433"/>
                </a:solidFill>
                <a:latin typeface="Calibri"/>
                <a:ea typeface="Calibri"/>
                <a:cs typeface="Calibri"/>
                <a:sym typeface="Calibri"/>
              </a:rPr>
              <a:t>decrypted</a:t>
            </a:r>
            <a:r>
              <a:rPr lang="en-GB" sz="1100" dirty="0">
                <a:solidFill>
                  <a:schemeClr val="dk1"/>
                </a:solidFill>
                <a:latin typeface="Calibri"/>
                <a:ea typeface="Calibri"/>
                <a:cs typeface="Calibri"/>
                <a:sym typeface="Calibri"/>
              </a:rPr>
              <a:t> to allow the modification of its parameters.</a:t>
            </a:r>
          </a:p>
        </p:txBody>
      </p:sp>
      <p:sp>
        <p:nvSpPr>
          <p:cNvPr id="243" name="Google Shape;243;gea1158eb23_0_131"/>
          <p:cNvSpPr txBox="1"/>
          <p:nvPr/>
        </p:nvSpPr>
        <p:spPr>
          <a:xfrm>
            <a:off x="314625" y="2159400"/>
            <a:ext cx="11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44" name="Google Shape;244;gea1158eb23_0_131"/>
          <p:cNvSpPr txBox="1"/>
          <p:nvPr/>
        </p:nvSpPr>
        <p:spPr>
          <a:xfrm>
            <a:off x="256869" y="2038525"/>
            <a:ext cx="1643400" cy="871200"/>
          </a:xfrm>
          <a:prstGeom prst="rect">
            <a:avLst/>
          </a:prstGeom>
          <a:noFill/>
          <a:ln>
            <a:noFill/>
          </a:ln>
        </p:spPr>
        <p:txBody>
          <a:bodyPr spcFirstLastPara="1" wrap="square" lIns="0" tIns="6975" rIns="0" bIns="0" anchor="t" anchorCtr="0">
            <a:spAutoFit/>
          </a:bodyPr>
          <a:lstStyle/>
          <a:p>
            <a:pPr marL="12700" marR="5080" lvl="0" indent="0" algn="l" rtl="0">
              <a:lnSpc>
                <a:spcPct val="102600"/>
              </a:lnSpc>
              <a:spcBef>
                <a:spcPts val="0"/>
              </a:spcBef>
              <a:spcAft>
                <a:spcPts val="0"/>
              </a:spcAft>
              <a:buNone/>
            </a:pPr>
            <a:r>
              <a:rPr lang="en-GB" sz="1100" dirty="0">
                <a:solidFill>
                  <a:schemeClr val="dk1"/>
                </a:solidFill>
                <a:latin typeface="Calibri"/>
                <a:ea typeface="Calibri"/>
                <a:cs typeface="Calibri"/>
                <a:sym typeface="Calibri"/>
              </a:rPr>
              <a:t>Once the parameters of the custom firmware have been modified, it must be </a:t>
            </a:r>
            <a:r>
              <a:rPr lang="en-GB" sz="1100" dirty="0">
                <a:solidFill>
                  <a:srgbClr val="812433"/>
                </a:solidFill>
                <a:latin typeface="Calibri"/>
                <a:ea typeface="Calibri"/>
                <a:cs typeface="Calibri"/>
                <a:sym typeface="Calibri"/>
              </a:rPr>
              <a:t>encrypted</a:t>
            </a:r>
            <a:r>
              <a:rPr lang="en-GB" sz="1100" dirty="0">
                <a:solidFill>
                  <a:schemeClr val="dk1"/>
                </a:solidFill>
                <a:latin typeface="Calibri"/>
                <a:ea typeface="Calibri"/>
                <a:cs typeface="Calibri"/>
                <a:sym typeface="Calibri"/>
              </a:rPr>
              <a:t> and then flashed on the electric scooter.</a:t>
            </a:r>
          </a:p>
        </p:txBody>
      </p:sp>
      <p:sp>
        <p:nvSpPr>
          <p:cNvPr id="15" name="Google Shape;56;p1">
            <a:extLst>
              <a:ext uri="{FF2B5EF4-FFF2-40B4-BE49-F238E27FC236}">
                <a16:creationId xmlns:a16="http://schemas.microsoft.com/office/drawing/2014/main" id="{69F9A4C6-B1C2-8C4B-B556-2891AF0A5D39}"/>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6"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7"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812333"/>
                </a:solidFill>
                <a:latin typeface="Calibri"/>
                <a:ea typeface="Calibri"/>
                <a:cs typeface="Calibri"/>
                <a:sym typeface="Calibri"/>
                <a:hlinkClick r:id="rId8" action="ppaction://hlinksldjump">
                  <a:extLst>
                    <a:ext uri="{A12FA001-AC4F-418D-AE19-62706E023703}">
                      <ahyp:hlinkClr xmlns:ahyp="http://schemas.microsoft.com/office/drawing/2018/hyperlinkcolor" val="tx"/>
                    </a:ext>
                  </a:extLst>
                </a:hlinkClick>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
        <p:nvSpPr>
          <p:cNvPr id="17" name="Google Shape;371;gea996d0bb1_0_160">
            <a:extLst>
              <a:ext uri="{FF2B5EF4-FFF2-40B4-BE49-F238E27FC236}">
                <a16:creationId xmlns:a16="http://schemas.microsoft.com/office/drawing/2014/main" id="{5C7B4458-E58D-DC42-A368-B35989E4167F}"/>
              </a:ext>
            </a:extLst>
          </p:cNvPr>
          <p:cNvSpPr txBox="1"/>
          <p:nvPr/>
        </p:nvSpPr>
        <p:spPr>
          <a:xfrm>
            <a:off x="2399295" y="3408"/>
            <a:ext cx="2050981" cy="104501"/>
          </a:xfrm>
          <a:prstGeom prst="rect">
            <a:avLst/>
          </a:prstGeom>
          <a:noFill/>
          <a:ln>
            <a:noFill/>
          </a:ln>
        </p:spPr>
        <p:txBody>
          <a:bodyPr spcFirstLastPara="1" wrap="square" lIns="0" tIns="12050" rIns="0" bIns="0" anchor="t" anchorCtr="0">
            <a:spAutoFit/>
          </a:bodyPr>
          <a:lstStyle/>
          <a:p>
            <a:pPr marL="12700" lvl="0"/>
            <a:r>
              <a:rPr lang="en-GB" sz="600" b="1" u="sng" dirty="0">
                <a:solidFill>
                  <a:srgbClr val="FFFFFF"/>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Encryption/Decryption</a:t>
            </a:r>
            <a:r>
              <a:rPr lang="en-GB" sz="600" b="1" dirty="0">
                <a:solidFill>
                  <a:srgbClr val="FFFFFF"/>
                </a:solidFill>
                <a:latin typeface="Calibri"/>
                <a:ea typeface="Calibri"/>
                <a:cs typeface="Calibri"/>
                <a:sym typeface="Calibri"/>
              </a:rPr>
              <a:t>  </a:t>
            </a:r>
            <a:r>
              <a:rPr lang="en-GB" sz="600" b="1" u="sng" dirty="0">
                <a:solidFill>
                  <a:srgbClr val="C09198"/>
                </a:solidFill>
                <a:latin typeface="Calibri"/>
                <a:ea typeface="Calibri"/>
                <a:cs typeface="Calibri"/>
                <a:sym typeface="Calibri"/>
                <a:hlinkClick r:id="rId11" action="ppaction://hlinksldjump">
                  <a:extLst>
                    <a:ext uri="{A12FA001-AC4F-418D-AE19-62706E023703}">
                      <ahyp:hlinkClr xmlns:ahyp="http://schemas.microsoft.com/office/drawing/2018/hyperlinkcolor" val="tx"/>
                    </a:ext>
                  </a:extLst>
                </a:hlinkClick>
              </a:rPr>
              <a:t>CFW</a:t>
            </a:r>
            <a:r>
              <a:rPr lang="en-GB" sz="600" b="1" dirty="0">
                <a:solidFill>
                  <a:srgbClr val="FFFFFF"/>
                </a:solidFill>
                <a:latin typeface="Calibri"/>
                <a:ea typeface="Calibri"/>
                <a:cs typeface="Calibri"/>
                <a:sym typeface="Calibri"/>
              </a:rPr>
              <a:t>  </a:t>
            </a:r>
            <a:r>
              <a:rPr lang="en-GB" sz="600" b="1" u="sng" dirty="0">
                <a:solidFill>
                  <a:srgbClr val="C09198"/>
                </a:solidFill>
                <a:latin typeface="Calibri"/>
                <a:ea typeface="Calibri"/>
                <a:cs typeface="Calibri"/>
                <a:sym typeface="Calibri"/>
                <a:hlinkClick r:id="rId12" action="ppaction://hlinksldjump">
                  <a:extLst>
                    <a:ext uri="{A12FA001-AC4F-418D-AE19-62706E023703}">
                      <ahyp:hlinkClr xmlns:ahyp="http://schemas.microsoft.com/office/drawing/2018/hyperlinkcolor" val="tx"/>
                    </a:ext>
                  </a:extLst>
                </a:hlinkClick>
              </a:rPr>
              <a:t>FW Generator</a:t>
            </a:r>
            <a:endParaRPr lang="en-GB" sz="600" dirty="0">
              <a:solidFill>
                <a:srgbClr val="C09198"/>
              </a:solidFill>
              <a:latin typeface="Calibri"/>
              <a:ea typeface="Calibri"/>
              <a:cs typeface="Calibri"/>
              <a:sym typeface="Calibri"/>
            </a:endParaRPr>
          </a:p>
        </p:txBody>
      </p:sp>
      <p:pic>
        <p:nvPicPr>
          <p:cNvPr id="10" name="Immagine 9">
            <a:extLst>
              <a:ext uri="{FF2B5EF4-FFF2-40B4-BE49-F238E27FC236}">
                <a16:creationId xmlns:a16="http://schemas.microsoft.com/office/drawing/2014/main" id="{8F21FAAA-1465-A54C-AF69-B59451AA2DF7}"/>
              </a:ext>
            </a:extLst>
          </p:cNvPr>
          <p:cNvPicPr>
            <a:picLocks noChangeAspect="1"/>
          </p:cNvPicPr>
          <p:nvPr/>
        </p:nvPicPr>
        <p:blipFill>
          <a:blip r:embed="rId13"/>
          <a:stretch>
            <a:fillRect/>
          </a:stretch>
        </p:blipFill>
        <p:spPr>
          <a:xfrm>
            <a:off x="-44143" y="448931"/>
            <a:ext cx="2660632" cy="1411456"/>
          </a:xfrm>
          <a:prstGeom prst="rect">
            <a:avLst/>
          </a:prstGeom>
        </p:spPr>
      </p:pic>
      <p:pic>
        <p:nvPicPr>
          <p:cNvPr id="12" name="Immagine 11">
            <a:extLst>
              <a:ext uri="{FF2B5EF4-FFF2-40B4-BE49-F238E27FC236}">
                <a16:creationId xmlns:a16="http://schemas.microsoft.com/office/drawing/2014/main" id="{87E757C1-58B5-614C-BCE2-7320E0227DAC}"/>
              </a:ext>
            </a:extLst>
          </p:cNvPr>
          <p:cNvPicPr>
            <a:picLocks noChangeAspect="1"/>
          </p:cNvPicPr>
          <p:nvPr/>
        </p:nvPicPr>
        <p:blipFill>
          <a:blip r:embed="rId14"/>
          <a:stretch>
            <a:fillRect/>
          </a:stretch>
        </p:blipFill>
        <p:spPr>
          <a:xfrm>
            <a:off x="1775677" y="1754763"/>
            <a:ext cx="2907161" cy="15422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50" name="Google Shape;250;gea1158eb23_0_194"/>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251" name="Google Shape;251;gea1158eb23_0_194"/>
          <p:cNvSpPr txBox="1">
            <a:spLocks noGrp="1"/>
          </p:cNvSpPr>
          <p:nvPr>
            <p:ph type="title"/>
          </p:nvPr>
        </p:nvSpPr>
        <p:spPr>
          <a:xfrm>
            <a:off x="136500" y="123800"/>
            <a:ext cx="37662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it-IT" b="0"/>
              <a:t>E-scooter - Modify Firmware Parameters</a:t>
            </a:r>
            <a:endParaRPr/>
          </a:p>
        </p:txBody>
      </p:sp>
      <p:sp>
        <p:nvSpPr>
          <p:cNvPr id="252" name="Google Shape;252;gea1158eb23_0_194"/>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gea1158eb23_0_194"/>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254" name="Google Shape;254;gea1158eb23_0_194"/>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255" name="Google Shape;255;gea1158eb23_0_194"/>
          <p:cNvSpPr txBox="1"/>
          <p:nvPr/>
        </p:nvSpPr>
        <p:spPr>
          <a:xfrm>
            <a:off x="95300" y="3324475"/>
            <a:ext cx="2520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dirty="0">
                <a:solidFill>
                  <a:schemeClr val="dk1"/>
                </a:solidFill>
                <a:latin typeface="Calibri"/>
                <a:ea typeface="Calibri"/>
                <a:cs typeface="Calibri"/>
                <a:sym typeface="Calibri"/>
              </a:rPr>
              <a:t>12 / 20</a:t>
            </a:r>
            <a:endParaRPr sz="600" dirty="0">
              <a:solidFill>
                <a:schemeClr val="dk1"/>
              </a:solidFill>
              <a:latin typeface="Calibri"/>
              <a:ea typeface="Calibri"/>
              <a:cs typeface="Calibri"/>
              <a:sym typeface="Calibri"/>
            </a:endParaRPr>
          </a:p>
        </p:txBody>
      </p:sp>
      <p:sp>
        <p:nvSpPr>
          <p:cNvPr id="16" name="Google Shape;56;p1">
            <a:extLst>
              <a:ext uri="{FF2B5EF4-FFF2-40B4-BE49-F238E27FC236}">
                <a16:creationId xmlns:a16="http://schemas.microsoft.com/office/drawing/2014/main" id="{F6CAED88-A627-9F4E-8054-07A1269C8B0E}"/>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6"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7"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812333"/>
                </a:solidFill>
                <a:latin typeface="Calibri"/>
                <a:ea typeface="Calibri"/>
                <a:cs typeface="Calibri"/>
                <a:sym typeface="Calibri"/>
                <a:hlinkClick r:id="rId8" action="ppaction://hlinksldjump">
                  <a:extLst>
                    <a:ext uri="{A12FA001-AC4F-418D-AE19-62706E023703}">
                      <ahyp:hlinkClr xmlns:ahyp="http://schemas.microsoft.com/office/drawing/2018/hyperlinkcolor" val="tx"/>
                    </a:ext>
                  </a:extLst>
                </a:hlinkClick>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
        <p:nvSpPr>
          <p:cNvPr id="17" name="Google Shape;371;gea996d0bb1_0_160">
            <a:extLst>
              <a:ext uri="{FF2B5EF4-FFF2-40B4-BE49-F238E27FC236}">
                <a16:creationId xmlns:a16="http://schemas.microsoft.com/office/drawing/2014/main" id="{893D1F1B-E7D9-9C45-9189-1E1605BACD24}"/>
              </a:ext>
            </a:extLst>
          </p:cNvPr>
          <p:cNvSpPr txBox="1"/>
          <p:nvPr/>
        </p:nvSpPr>
        <p:spPr>
          <a:xfrm>
            <a:off x="2399295" y="3408"/>
            <a:ext cx="2050981" cy="104501"/>
          </a:xfrm>
          <a:prstGeom prst="rect">
            <a:avLst/>
          </a:prstGeom>
          <a:noFill/>
          <a:ln>
            <a:noFill/>
          </a:ln>
        </p:spPr>
        <p:txBody>
          <a:bodyPr spcFirstLastPara="1" wrap="square" lIns="0" tIns="12050" rIns="0" bIns="0" anchor="t" anchorCtr="0">
            <a:spAutoFit/>
          </a:bodyPr>
          <a:lstStyle/>
          <a:p>
            <a:pPr marL="12700" lvl="0"/>
            <a:r>
              <a:rPr lang="en-GB" sz="600" b="1" u="sng" dirty="0">
                <a:solidFill>
                  <a:srgbClr val="C09198"/>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Encryption/Decryption</a:t>
            </a:r>
            <a:r>
              <a:rPr lang="en-GB" sz="600" b="1" dirty="0">
                <a:solidFill>
                  <a:srgbClr val="FFFFFF"/>
                </a:solidFill>
                <a:latin typeface="Calibri"/>
                <a:ea typeface="Calibri"/>
                <a:cs typeface="Calibri"/>
                <a:sym typeface="Calibri"/>
              </a:rPr>
              <a:t>  </a:t>
            </a:r>
            <a:r>
              <a:rPr lang="en-GB" sz="600" b="1" u="sng" dirty="0">
                <a:solidFill>
                  <a:schemeClr val="bg1"/>
                </a:solidFill>
                <a:latin typeface="Calibri"/>
                <a:ea typeface="Calibri"/>
                <a:cs typeface="Calibri"/>
                <a:sym typeface="Calibri"/>
                <a:hlinkClick r:id="rId11" action="ppaction://hlinksldjump">
                  <a:extLst>
                    <a:ext uri="{A12FA001-AC4F-418D-AE19-62706E023703}">
                      <ahyp:hlinkClr xmlns:ahyp="http://schemas.microsoft.com/office/drawing/2018/hyperlinkcolor" val="tx"/>
                    </a:ext>
                  </a:extLst>
                </a:hlinkClick>
              </a:rPr>
              <a:t>CFW</a:t>
            </a:r>
            <a:r>
              <a:rPr lang="en-GB" sz="600" b="1" dirty="0">
                <a:solidFill>
                  <a:srgbClr val="FFFFFF"/>
                </a:solidFill>
                <a:latin typeface="Calibri"/>
                <a:ea typeface="Calibri"/>
                <a:cs typeface="Calibri"/>
                <a:sym typeface="Calibri"/>
              </a:rPr>
              <a:t>  </a:t>
            </a:r>
            <a:r>
              <a:rPr lang="en-GB" sz="600" b="1" u="sng" dirty="0">
                <a:solidFill>
                  <a:srgbClr val="C09198"/>
                </a:solidFill>
                <a:latin typeface="Calibri"/>
                <a:ea typeface="Calibri"/>
                <a:cs typeface="Calibri"/>
                <a:sym typeface="Calibri"/>
                <a:hlinkClick r:id="rId12" action="ppaction://hlinksldjump">
                  <a:extLst>
                    <a:ext uri="{A12FA001-AC4F-418D-AE19-62706E023703}">
                      <ahyp:hlinkClr xmlns:ahyp="http://schemas.microsoft.com/office/drawing/2018/hyperlinkcolor" val="tx"/>
                    </a:ext>
                  </a:extLst>
                </a:hlinkClick>
              </a:rPr>
              <a:t>FW Generator</a:t>
            </a:r>
            <a:endParaRPr lang="en-GB" sz="600" dirty="0">
              <a:solidFill>
                <a:srgbClr val="C09198"/>
              </a:solidFill>
              <a:latin typeface="Calibri"/>
              <a:ea typeface="Calibri"/>
              <a:cs typeface="Calibri"/>
              <a:sym typeface="Calibri"/>
            </a:endParaRPr>
          </a:p>
        </p:txBody>
      </p:sp>
      <p:grpSp>
        <p:nvGrpSpPr>
          <p:cNvPr id="18" name="Google Shape;276;gea1158eb23_0_226">
            <a:extLst>
              <a:ext uri="{FF2B5EF4-FFF2-40B4-BE49-F238E27FC236}">
                <a16:creationId xmlns:a16="http://schemas.microsoft.com/office/drawing/2014/main" id="{CC24D9DF-2F4F-BF44-AB75-D82B143ACF39}"/>
              </a:ext>
            </a:extLst>
          </p:cNvPr>
          <p:cNvGrpSpPr/>
          <p:nvPr/>
        </p:nvGrpSpPr>
        <p:grpSpPr>
          <a:xfrm>
            <a:off x="95300" y="504676"/>
            <a:ext cx="2269370" cy="306968"/>
            <a:chOff x="697991" y="597395"/>
            <a:chExt cx="3262820" cy="287134"/>
          </a:xfrm>
        </p:grpSpPr>
        <p:sp>
          <p:nvSpPr>
            <p:cNvPr id="19" name="Google Shape;277;gea1158eb23_0_226">
              <a:extLst>
                <a:ext uri="{FF2B5EF4-FFF2-40B4-BE49-F238E27FC236}">
                  <a16:creationId xmlns:a16="http://schemas.microsoft.com/office/drawing/2014/main" id="{5542FDEA-5347-0640-A182-60D26806032E}"/>
                </a:ext>
              </a:extLst>
            </p:cNvPr>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 name="Google Shape;278;gea1158eb23_0_226">
              <a:extLst>
                <a:ext uri="{FF2B5EF4-FFF2-40B4-BE49-F238E27FC236}">
                  <a16:creationId xmlns:a16="http://schemas.microsoft.com/office/drawing/2014/main" id="{2FF58EBF-B580-794C-80DD-540E354B1C2A}"/>
                </a:ext>
              </a:extLst>
            </p:cNvPr>
            <p:cNvPicPr preferRelativeResize="0"/>
            <p:nvPr/>
          </p:nvPicPr>
          <p:blipFill rotWithShape="1">
            <a:blip r:embed="rId13">
              <a:alphaModFix/>
            </a:blip>
            <a:srcRect/>
            <a:stretch/>
          </p:blipFill>
          <p:spPr>
            <a:xfrm>
              <a:off x="748792" y="782929"/>
              <a:ext cx="101600" cy="101600"/>
            </a:xfrm>
            <a:prstGeom prst="rect">
              <a:avLst/>
            </a:prstGeom>
            <a:noFill/>
            <a:ln>
              <a:noFill/>
            </a:ln>
          </p:spPr>
        </p:pic>
        <p:pic>
          <p:nvPicPr>
            <p:cNvPr id="21" name="Google Shape;279;gea1158eb23_0_226">
              <a:extLst>
                <a:ext uri="{FF2B5EF4-FFF2-40B4-BE49-F238E27FC236}">
                  <a16:creationId xmlns:a16="http://schemas.microsoft.com/office/drawing/2014/main" id="{57534865-897F-4C40-99FD-3DFC347CCA35}"/>
                </a:ext>
              </a:extLst>
            </p:cNvPr>
            <p:cNvPicPr preferRelativeResize="0"/>
            <p:nvPr/>
          </p:nvPicPr>
          <p:blipFill rotWithShape="1">
            <a:blip r:embed="rId14">
              <a:alphaModFix/>
            </a:blip>
            <a:srcRect/>
            <a:stretch/>
          </p:blipFill>
          <p:spPr>
            <a:xfrm>
              <a:off x="799592" y="770229"/>
              <a:ext cx="3161219" cy="114300"/>
            </a:xfrm>
            <a:prstGeom prst="rect">
              <a:avLst/>
            </a:prstGeom>
            <a:noFill/>
            <a:ln>
              <a:noFill/>
            </a:ln>
          </p:spPr>
        </p:pic>
        <p:pic>
          <p:nvPicPr>
            <p:cNvPr id="22" name="Google Shape;280;gea1158eb23_0_226">
              <a:extLst>
                <a:ext uri="{FF2B5EF4-FFF2-40B4-BE49-F238E27FC236}">
                  <a16:creationId xmlns:a16="http://schemas.microsoft.com/office/drawing/2014/main" id="{5F5EAEC5-4127-1C4F-98DC-E6CCD83DE686}"/>
                </a:ext>
              </a:extLst>
            </p:cNvPr>
            <p:cNvPicPr preferRelativeResize="0"/>
            <p:nvPr/>
          </p:nvPicPr>
          <p:blipFill rotWithShape="1">
            <a:blip r:embed="rId15">
              <a:alphaModFix/>
            </a:blip>
            <a:srcRect/>
            <a:stretch/>
          </p:blipFill>
          <p:spPr>
            <a:xfrm>
              <a:off x="3910045" y="647966"/>
              <a:ext cx="50766" cy="134962"/>
            </a:xfrm>
            <a:prstGeom prst="rect">
              <a:avLst/>
            </a:prstGeom>
            <a:noFill/>
            <a:ln>
              <a:noFill/>
            </a:ln>
          </p:spPr>
        </p:pic>
        <p:sp>
          <p:nvSpPr>
            <p:cNvPr id="23" name="Google Shape;281;gea1158eb23_0_226">
              <a:extLst>
                <a:ext uri="{FF2B5EF4-FFF2-40B4-BE49-F238E27FC236}">
                  <a16:creationId xmlns:a16="http://schemas.microsoft.com/office/drawing/2014/main" id="{490E81B5-84D4-254E-AC8F-C867C39D34DF}"/>
                </a:ext>
              </a:extLst>
            </p:cNvPr>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82;gea1158eb23_0_226">
              <a:extLst>
                <a:ext uri="{FF2B5EF4-FFF2-40B4-BE49-F238E27FC236}">
                  <a16:creationId xmlns:a16="http://schemas.microsoft.com/office/drawing/2014/main" id="{471D4486-D600-314C-AC1A-D19FC0B16AFC}"/>
                </a:ext>
              </a:extLst>
            </p:cNvPr>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83;gea1158eb23_0_226">
              <a:extLst>
                <a:ext uri="{FF2B5EF4-FFF2-40B4-BE49-F238E27FC236}">
                  <a16:creationId xmlns:a16="http://schemas.microsoft.com/office/drawing/2014/main" id="{A9A15C18-6C23-DC48-B466-93782B59F787}"/>
                </a:ext>
              </a:extLst>
            </p:cNvPr>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84;gea1158eb23_0_226">
              <a:extLst>
                <a:ext uri="{FF2B5EF4-FFF2-40B4-BE49-F238E27FC236}">
                  <a16:creationId xmlns:a16="http://schemas.microsoft.com/office/drawing/2014/main" id="{4C288EA3-394A-8D4A-8B6D-18C206628987}"/>
                </a:ext>
              </a:extLst>
            </p:cNvPr>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85;gea1158eb23_0_226">
              <a:extLst>
                <a:ext uri="{FF2B5EF4-FFF2-40B4-BE49-F238E27FC236}">
                  <a16:creationId xmlns:a16="http://schemas.microsoft.com/office/drawing/2014/main" id="{7084824D-2563-9140-8FA4-2DB46DC4EFC5}"/>
                </a:ext>
              </a:extLst>
            </p:cNvPr>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 name="Google Shape;286;gea1158eb23_0_226">
            <a:extLst>
              <a:ext uri="{FF2B5EF4-FFF2-40B4-BE49-F238E27FC236}">
                <a16:creationId xmlns:a16="http://schemas.microsoft.com/office/drawing/2014/main" id="{21D1B369-C5A8-AF47-B26B-1F94C2FED2CC}"/>
              </a:ext>
            </a:extLst>
          </p:cNvPr>
          <p:cNvSpPr txBox="1"/>
          <p:nvPr/>
        </p:nvSpPr>
        <p:spPr>
          <a:xfrm>
            <a:off x="356572" y="447095"/>
            <a:ext cx="1688899" cy="353913"/>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GB" sz="1100" dirty="0">
                <a:solidFill>
                  <a:schemeClr val="dk1"/>
                </a:solidFill>
                <a:latin typeface="Calibri"/>
                <a:ea typeface="Calibri"/>
                <a:cs typeface="Calibri"/>
                <a:sym typeface="Calibri"/>
              </a:rPr>
              <a:t>Set </a:t>
            </a:r>
            <a:r>
              <a:rPr lang="en-GB" sz="1100" b="1" dirty="0">
                <a:solidFill>
                  <a:srgbClr val="812433"/>
                </a:solidFill>
                <a:latin typeface="Calibri"/>
                <a:ea typeface="Calibri"/>
                <a:cs typeface="Calibri"/>
                <a:sym typeface="Calibri"/>
              </a:rPr>
              <a:t>KERS </a:t>
            </a:r>
            <a:r>
              <a:rPr lang="en-GB" sz="1100" dirty="0">
                <a:solidFill>
                  <a:srgbClr val="812433"/>
                </a:solidFill>
                <a:latin typeface="Calibri"/>
                <a:ea typeface="Calibri"/>
                <a:cs typeface="Calibri"/>
                <a:sym typeface="Calibri"/>
              </a:rPr>
              <a:t>Minimum Speed</a:t>
            </a:r>
            <a:endParaRPr lang="en-GB" sz="1100" dirty="0">
              <a:solidFill>
                <a:schemeClr val="dk1"/>
              </a:solidFill>
              <a:latin typeface="Calibri"/>
              <a:ea typeface="Calibri"/>
              <a:cs typeface="Calibri"/>
              <a:sym typeface="Calibri"/>
            </a:endParaRPr>
          </a:p>
        </p:txBody>
      </p:sp>
      <p:pic>
        <p:nvPicPr>
          <p:cNvPr id="3" name="Immagine 2">
            <a:extLst>
              <a:ext uri="{FF2B5EF4-FFF2-40B4-BE49-F238E27FC236}">
                <a16:creationId xmlns:a16="http://schemas.microsoft.com/office/drawing/2014/main" id="{0AC4B4FF-ABBC-1F4D-AB6D-AEDE69CBF4CC}"/>
              </a:ext>
            </a:extLst>
          </p:cNvPr>
          <p:cNvPicPr>
            <a:picLocks noChangeAspect="1"/>
          </p:cNvPicPr>
          <p:nvPr/>
        </p:nvPicPr>
        <p:blipFill>
          <a:blip r:embed="rId16"/>
          <a:stretch>
            <a:fillRect/>
          </a:stretch>
        </p:blipFill>
        <p:spPr>
          <a:xfrm>
            <a:off x="56673" y="685711"/>
            <a:ext cx="2305049" cy="856628"/>
          </a:xfrm>
          <a:prstGeom prst="rect">
            <a:avLst/>
          </a:prstGeom>
        </p:spPr>
      </p:pic>
      <p:pic>
        <p:nvPicPr>
          <p:cNvPr id="5" name="Immagine 4">
            <a:extLst>
              <a:ext uri="{FF2B5EF4-FFF2-40B4-BE49-F238E27FC236}">
                <a16:creationId xmlns:a16="http://schemas.microsoft.com/office/drawing/2014/main" id="{C94270DB-D108-E742-8023-6986C1672B4C}"/>
              </a:ext>
            </a:extLst>
          </p:cNvPr>
          <p:cNvPicPr>
            <a:picLocks noChangeAspect="1"/>
          </p:cNvPicPr>
          <p:nvPr/>
        </p:nvPicPr>
        <p:blipFill>
          <a:blip r:embed="rId17"/>
          <a:stretch>
            <a:fillRect/>
          </a:stretch>
        </p:blipFill>
        <p:spPr>
          <a:xfrm>
            <a:off x="2305052" y="1110907"/>
            <a:ext cx="2305048" cy="1526890"/>
          </a:xfrm>
          <a:prstGeom prst="rect">
            <a:avLst/>
          </a:prstGeom>
        </p:spPr>
      </p:pic>
      <p:grpSp>
        <p:nvGrpSpPr>
          <p:cNvPr id="31" name="Google Shape;276;gea1158eb23_0_226">
            <a:extLst>
              <a:ext uri="{FF2B5EF4-FFF2-40B4-BE49-F238E27FC236}">
                <a16:creationId xmlns:a16="http://schemas.microsoft.com/office/drawing/2014/main" id="{32BD10CE-11E4-2D40-BC29-87D40DADCC36}"/>
              </a:ext>
            </a:extLst>
          </p:cNvPr>
          <p:cNvGrpSpPr/>
          <p:nvPr/>
        </p:nvGrpSpPr>
        <p:grpSpPr>
          <a:xfrm>
            <a:off x="2307939" y="953093"/>
            <a:ext cx="2269370" cy="306968"/>
            <a:chOff x="697991" y="597395"/>
            <a:chExt cx="3262820" cy="287134"/>
          </a:xfrm>
        </p:grpSpPr>
        <p:sp>
          <p:nvSpPr>
            <p:cNvPr id="32" name="Google Shape;277;gea1158eb23_0_226">
              <a:extLst>
                <a:ext uri="{FF2B5EF4-FFF2-40B4-BE49-F238E27FC236}">
                  <a16:creationId xmlns:a16="http://schemas.microsoft.com/office/drawing/2014/main" id="{2A909C27-A3F1-4644-B998-FC56FB35FBA4}"/>
                </a:ext>
              </a:extLst>
            </p:cNvPr>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 name="Google Shape;278;gea1158eb23_0_226">
              <a:extLst>
                <a:ext uri="{FF2B5EF4-FFF2-40B4-BE49-F238E27FC236}">
                  <a16:creationId xmlns:a16="http://schemas.microsoft.com/office/drawing/2014/main" id="{74879E75-5C01-0D48-B6F8-D363C3F8EC19}"/>
                </a:ext>
              </a:extLst>
            </p:cNvPr>
            <p:cNvPicPr preferRelativeResize="0"/>
            <p:nvPr/>
          </p:nvPicPr>
          <p:blipFill rotWithShape="1">
            <a:blip r:embed="rId13">
              <a:alphaModFix/>
            </a:blip>
            <a:srcRect/>
            <a:stretch/>
          </p:blipFill>
          <p:spPr>
            <a:xfrm>
              <a:off x="748792" y="782929"/>
              <a:ext cx="101600" cy="101600"/>
            </a:xfrm>
            <a:prstGeom prst="rect">
              <a:avLst/>
            </a:prstGeom>
            <a:noFill/>
            <a:ln>
              <a:noFill/>
            </a:ln>
          </p:spPr>
        </p:pic>
        <p:pic>
          <p:nvPicPr>
            <p:cNvPr id="34" name="Google Shape;279;gea1158eb23_0_226">
              <a:extLst>
                <a:ext uri="{FF2B5EF4-FFF2-40B4-BE49-F238E27FC236}">
                  <a16:creationId xmlns:a16="http://schemas.microsoft.com/office/drawing/2014/main" id="{6C333731-B590-9746-8EA4-34B66661956C}"/>
                </a:ext>
              </a:extLst>
            </p:cNvPr>
            <p:cNvPicPr preferRelativeResize="0"/>
            <p:nvPr/>
          </p:nvPicPr>
          <p:blipFill rotWithShape="1">
            <a:blip r:embed="rId14">
              <a:alphaModFix/>
            </a:blip>
            <a:srcRect/>
            <a:stretch/>
          </p:blipFill>
          <p:spPr>
            <a:xfrm>
              <a:off x="799592" y="770229"/>
              <a:ext cx="3161219" cy="114300"/>
            </a:xfrm>
            <a:prstGeom prst="rect">
              <a:avLst/>
            </a:prstGeom>
            <a:noFill/>
            <a:ln>
              <a:noFill/>
            </a:ln>
          </p:spPr>
        </p:pic>
        <p:pic>
          <p:nvPicPr>
            <p:cNvPr id="35" name="Google Shape;280;gea1158eb23_0_226">
              <a:extLst>
                <a:ext uri="{FF2B5EF4-FFF2-40B4-BE49-F238E27FC236}">
                  <a16:creationId xmlns:a16="http://schemas.microsoft.com/office/drawing/2014/main" id="{ADD78BC8-E010-6F42-AFAE-C7C6D2EFC18B}"/>
                </a:ext>
              </a:extLst>
            </p:cNvPr>
            <p:cNvPicPr preferRelativeResize="0"/>
            <p:nvPr/>
          </p:nvPicPr>
          <p:blipFill rotWithShape="1">
            <a:blip r:embed="rId15">
              <a:alphaModFix/>
            </a:blip>
            <a:srcRect/>
            <a:stretch/>
          </p:blipFill>
          <p:spPr>
            <a:xfrm>
              <a:off x="3910045" y="647966"/>
              <a:ext cx="50766" cy="134962"/>
            </a:xfrm>
            <a:prstGeom prst="rect">
              <a:avLst/>
            </a:prstGeom>
            <a:noFill/>
            <a:ln>
              <a:noFill/>
            </a:ln>
          </p:spPr>
        </p:pic>
        <p:sp>
          <p:nvSpPr>
            <p:cNvPr id="36" name="Google Shape;281;gea1158eb23_0_226">
              <a:extLst>
                <a:ext uri="{FF2B5EF4-FFF2-40B4-BE49-F238E27FC236}">
                  <a16:creationId xmlns:a16="http://schemas.microsoft.com/office/drawing/2014/main" id="{FD0DC4F6-0D61-9440-8084-3CCC8C7888E1}"/>
                </a:ext>
              </a:extLst>
            </p:cNvPr>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282;gea1158eb23_0_226">
              <a:extLst>
                <a:ext uri="{FF2B5EF4-FFF2-40B4-BE49-F238E27FC236}">
                  <a16:creationId xmlns:a16="http://schemas.microsoft.com/office/drawing/2014/main" id="{D4E199BF-D8D5-A148-A658-2D256FFD5D7C}"/>
                </a:ext>
              </a:extLst>
            </p:cNvPr>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283;gea1158eb23_0_226">
              <a:extLst>
                <a:ext uri="{FF2B5EF4-FFF2-40B4-BE49-F238E27FC236}">
                  <a16:creationId xmlns:a16="http://schemas.microsoft.com/office/drawing/2014/main" id="{3A85365B-054B-F94C-BA90-EAE6DEFF9416}"/>
                </a:ext>
              </a:extLst>
            </p:cNvPr>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284;gea1158eb23_0_226">
              <a:extLst>
                <a:ext uri="{FF2B5EF4-FFF2-40B4-BE49-F238E27FC236}">
                  <a16:creationId xmlns:a16="http://schemas.microsoft.com/office/drawing/2014/main" id="{932AEE3C-4081-BB4E-ADC4-5F7E94FB77B9}"/>
                </a:ext>
              </a:extLst>
            </p:cNvPr>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285;gea1158eb23_0_226">
              <a:extLst>
                <a:ext uri="{FF2B5EF4-FFF2-40B4-BE49-F238E27FC236}">
                  <a16:creationId xmlns:a16="http://schemas.microsoft.com/office/drawing/2014/main" id="{80882D37-66C1-3C4C-9DB5-7FA44C2F27F1}"/>
                </a:ext>
              </a:extLst>
            </p:cNvPr>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1" name="Google Shape;286;gea1158eb23_0_226">
            <a:extLst>
              <a:ext uri="{FF2B5EF4-FFF2-40B4-BE49-F238E27FC236}">
                <a16:creationId xmlns:a16="http://schemas.microsoft.com/office/drawing/2014/main" id="{9C37555F-4510-DC44-A7A0-AF4D595BC157}"/>
              </a:ext>
            </a:extLst>
          </p:cNvPr>
          <p:cNvSpPr txBox="1"/>
          <p:nvPr/>
        </p:nvSpPr>
        <p:spPr>
          <a:xfrm>
            <a:off x="2569211" y="895512"/>
            <a:ext cx="1688899" cy="353913"/>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GB" sz="1100" dirty="0">
                <a:solidFill>
                  <a:schemeClr val="dk1"/>
                </a:solidFill>
                <a:latin typeface="Calibri"/>
                <a:ea typeface="Calibri"/>
                <a:cs typeface="Calibri"/>
                <a:sym typeface="Calibri"/>
              </a:rPr>
              <a:t>Starting From </a:t>
            </a:r>
            <a:r>
              <a:rPr lang="en-GB" sz="1100" b="1" dirty="0">
                <a:solidFill>
                  <a:srgbClr val="812433"/>
                </a:solidFill>
                <a:latin typeface="Calibri"/>
                <a:ea typeface="Calibri"/>
                <a:cs typeface="Calibri"/>
                <a:sym typeface="Calibri"/>
              </a:rPr>
              <a:t>Standstill</a:t>
            </a:r>
            <a:endParaRPr lang="en-GB" sz="1100" dirty="0">
              <a:solidFill>
                <a:schemeClr val="dk1"/>
              </a:solidFill>
              <a:latin typeface="Calibri"/>
              <a:ea typeface="Calibri"/>
              <a:cs typeface="Calibri"/>
              <a:sym typeface="Calibri"/>
            </a:endParaRPr>
          </a:p>
        </p:txBody>
      </p:sp>
      <p:pic>
        <p:nvPicPr>
          <p:cNvPr id="7" name="Immagine 6">
            <a:extLst>
              <a:ext uri="{FF2B5EF4-FFF2-40B4-BE49-F238E27FC236}">
                <a16:creationId xmlns:a16="http://schemas.microsoft.com/office/drawing/2014/main" id="{AF23E477-477F-B14F-A425-AC4DB6BB9707}"/>
              </a:ext>
            </a:extLst>
          </p:cNvPr>
          <p:cNvPicPr>
            <a:picLocks noChangeAspect="1"/>
          </p:cNvPicPr>
          <p:nvPr/>
        </p:nvPicPr>
        <p:blipFill>
          <a:blip r:embed="rId18"/>
          <a:stretch>
            <a:fillRect/>
          </a:stretch>
        </p:blipFill>
        <p:spPr>
          <a:xfrm>
            <a:off x="56673" y="2432974"/>
            <a:ext cx="2305049" cy="856628"/>
          </a:xfrm>
          <a:prstGeom prst="rect">
            <a:avLst/>
          </a:prstGeom>
        </p:spPr>
      </p:pic>
      <p:grpSp>
        <p:nvGrpSpPr>
          <p:cNvPr id="44" name="Google Shape;276;gea1158eb23_0_226">
            <a:extLst>
              <a:ext uri="{FF2B5EF4-FFF2-40B4-BE49-F238E27FC236}">
                <a16:creationId xmlns:a16="http://schemas.microsoft.com/office/drawing/2014/main" id="{60375D8A-7D49-2A41-8BEC-4E0605508EE6}"/>
              </a:ext>
            </a:extLst>
          </p:cNvPr>
          <p:cNvGrpSpPr/>
          <p:nvPr/>
        </p:nvGrpSpPr>
        <p:grpSpPr>
          <a:xfrm>
            <a:off x="81856" y="2279183"/>
            <a:ext cx="2269370" cy="306968"/>
            <a:chOff x="697991" y="597395"/>
            <a:chExt cx="3262820" cy="287134"/>
          </a:xfrm>
        </p:grpSpPr>
        <p:sp>
          <p:nvSpPr>
            <p:cNvPr id="45" name="Google Shape;277;gea1158eb23_0_226">
              <a:extLst>
                <a:ext uri="{FF2B5EF4-FFF2-40B4-BE49-F238E27FC236}">
                  <a16:creationId xmlns:a16="http://schemas.microsoft.com/office/drawing/2014/main" id="{F97CE75E-FE5F-EF46-A301-600BD8A35413}"/>
                </a:ext>
              </a:extLst>
            </p:cNvPr>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6" name="Google Shape;278;gea1158eb23_0_226">
              <a:extLst>
                <a:ext uri="{FF2B5EF4-FFF2-40B4-BE49-F238E27FC236}">
                  <a16:creationId xmlns:a16="http://schemas.microsoft.com/office/drawing/2014/main" id="{593F9209-7786-154D-AC87-F8E6537326C3}"/>
                </a:ext>
              </a:extLst>
            </p:cNvPr>
            <p:cNvPicPr preferRelativeResize="0"/>
            <p:nvPr/>
          </p:nvPicPr>
          <p:blipFill rotWithShape="1">
            <a:blip r:embed="rId13">
              <a:alphaModFix/>
            </a:blip>
            <a:srcRect/>
            <a:stretch/>
          </p:blipFill>
          <p:spPr>
            <a:xfrm>
              <a:off x="748792" y="782929"/>
              <a:ext cx="101600" cy="101600"/>
            </a:xfrm>
            <a:prstGeom prst="rect">
              <a:avLst/>
            </a:prstGeom>
            <a:noFill/>
            <a:ln>
              <a:noFill/>
            </a:ln>
          </p:spPr>
        </p:pic>
        <p:pic>
          <p:nvPicPr>
            <p:cNvPr id="47" name="Google Shape;279;gea1158eb23_0_226">
              <a:extLst>
                <a:ext uri="{FF2B5EF4-FFF2-40B4-BE49-F238E27FC236}">
                  <a16:creationId xmlns:a16="http://schemas.microsoft.com/office/drawing/2014/main" id="{46D3A63F-5F59-3744-957F-00686792B214}"/>
                </a:ext>
              </a:extLst>
            </p:cNvPr>
            <p:cNvPicPr preferRelativeResize="0"/>
            <p:nvPr/>
          </p:nvPicPr>
          <p:blipFill rotWithShape="1">
            <a:blip r:embed="rId14">
              <a:alphaModFix/>
            </a:blip>
            <a:srcRect/>
            <a:stretch/>
          </p:blipFill>
          <p:spPr>
            <a:xfrm>
              <a:off x="799592" y="770229"/>
              <a:ext cx="3161219" cy="114300"/>
            </a:xfrm>
            <a:prstGeom prst="rect">
              <a:avLst/>
            </a:prstGeom>
            <a:noFill/>
            <a:ln>
              <a:noFill/>
            </a:ln>
          </p:spPr>
        </p:pic>
        <p:pic>
          <p:nvPicPr>
            <p:cNvPr id="48" name="Google Shape;280;gea1158eb23_0_226">
              <a:extLst>
                <a:ext uri="{FF2B5EF4-FFF2-40B4-BE49-F238E27FC236}">
                  <a16:creationId xmlns:a16="http://schemas.microsoft.com/office/drawing/2014/main" id="{99FFF615-4C63-D44E-B838-877C4AE3A8C6}"/>
                </a:ext>
              </a:extLst>
            </p:cNvPr>
            <p:cNvPicPr preferRelativeResize="0"/>
            <p:nvPr/>
          </p:nvPicPr>
          <p:blipFill rotWithShape="1">
            <a:blip r:embed="rId15">
              <a:alphaModFix/>
            </a:blip>
            <a:srcRect/>
            <a:stretch/>
          </p:blipFill>
          <p:spPr>
            <a:xfrm>
              <a:off x="3910045" y="647966"/>
              <a:ext cx="50766" cy="134962"/>
            </a:xfrm>
            <a:prstGeom prst="rect">
              <a:avLst/>
            </a:prstGeom>
            <a:noFill/>
            <a:ln>
              <a:noFill/>
            </a:ln>
          </p:spPr>
        </p:pic>
        <p:sp>
          <p:nvSpPr>
            <p:cNvPr id="49" name="Google Shape;281;gea1158eb23_0_226">
              <a:extLst>
                <a:ext uri="{FF2B5EF4-FFF2-40B4-BE49-F238E27FC236}">
                  <a16:creationId xmlns:a16="http://schemas.microsoft.com/office/drawing/2014/main" id="{B7F7BE17-D8C5-814C-B4DA-69C7B791827B}"/>
                </a:ext>
              </a:extLst>
            </p:cNvPr>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282;gea1158eb23_0_226">
              <a:extLst>
                <a:ext uri="{FF2B5EF4-FFF2-40B4-BE49-F238E27FC236}">
                  <a16:creationId xmlns:a16="http://schemas.microsoft.com/office/drawing/2014/main" id="{9207605D-29AC-D641-A648-E8FEE9A44B38}"/>
                </a:ext>
              </a:extLst>
            </p:cNvPr>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283;gea1158eb23_0_226">
              <a:extLst>
                <a:ext uri="{FF2B5EF4-FFF2-40B4-BE49-F238E27FC236}">
                  <a16:creationId xmlns:a16="http://schemas.microsoft.com/office/drawing/2014/main" id="{89EE7760-E9A7-4346-BCA5-C3D68041543D}"/>
                </a:ext>
              </a:extLst>
            </p:cNvPr>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284;gea1158eb23_0_226">
              <a:extLst>
                <a:ext uri="{FF2B5EF4-FFF2-40B4-BE49-F238E27FC236}">
                  <a16:creationId xmlns:a16="http://schemas.microsoft.com/office/drawing/2014/main" id="{977A6250-C8EA-2447-AF99-70529691626A}"/>
                </a:ext>
              </a:extLst>
            </p:cNvPr>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285;gea1158eb23_0_226">
              <a:extLst>
                <a:ext uri="{FF2B5EF4-FFF2-40B4-BE49-F238E27FC236}">
                  <a16:creationId xmlns:a16="http://schemas.microsoft.com/office/drawing/2014/main" id="{435B7843-347D-B34A-8604-92C0DEDC4095}"/>
                </a:ext>
              </a:extLst>
            </p:cNvPr>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 name="Google Shape;286;gea1158eb23_0_226">
            <a:extLst>
              <a:ext uri="{FF2B5EF4-FFF2-40B4-BE49-F238E27FC236}">
                <a16:creationId xmlns:a16="http://schemas.microsoft.com/office/drawing/2014/main" id="{E41CA54E-F77A-504A-9660-582FB392A091}"/>
              </a:ext>
            </a:extLst>
          </p:cNvPr>
          <p:cNvSpPr txBox="1"/>
          <p:nvPr/>
        </p:nvSpPr>
        <p:spPr>
          <a:xfrm>
            <a:off x="343128" y="2221602"/>
            <a:ext cx="1688899" cy="353913"/>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GB" sz="1100" dirty="0">
                <a:solidFill>
                  <a:schemeClr val="dk1"/>
                </a:solidFill>
                <a:latin typeface="Calibri"/>
                <a:ea typeface="Calibri"/>
                <a:cs typeface="Calibri"/>
                <a:sym typeface="Calibri"/>
              </a:rPr>
              <a:t>Edit </a:t>
            </a:r>
            <a:r>
              <a:rPr lang="en-GB" sz="1100" b="1" dirty="0">
                <a:solidFill>
                  <a:srgbClr val="812433"/>
                </a:solidFill>
                <a:latin typeface="Calibri"/>
                <a:ea typeface="Calibri"/>
                <a:cs typeface="Calibri"/>
                <a:sym typeface="Calibri"/>
              </a:rPr>
              <a:t>Accelerator </a:t>
            </a:r>
            <a:r>
              <a:rPr lang="en-GB" sz="1100" dirty="0">
                <a:solidFill>
                  <a:srgbClr val="812433"/>
                </a:solidFill>
                <a:latin typeface="Calibri"/>
                <a:ea typeface="Calibri"/>
                <a:cs typeface="Calibri"/>
                <a:sym typeface="Calibri"/>
              </a:rPr>
              <a:t>Curve</a:t>
            </a:r>
            <a:endParaRPr lang="en-GB" sz="1100" dirty="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7" name="Google Shape;267;gea1158eb23_0_226"/>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268" name="Google Shape;268;gea1158eb23_0_226"/>
          <p:cNvSpPr txBox="1">
            <a:spLocks noGrp="1"/>
          </p:cNvSpPr>
          <p:nvPr>
            <p:ph type="title"/>
          </p:nvPr>
        </p:nvSpPr>
        <p:spPr>
          <a:xfrm>
            <a:off x="136500" y="123800"/>
            <a:ext cx="40194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GB" b="0" dirty="0"/>
              <a:t>E-scooter - GUI for automatic firmware generation</a:t>
            </a:r>
            <a:endParaRPr lang="en-GB" dirty="0"/>
          </a:p>
        </p:txBody>
      </p:sp>
      <p:sp>
        <p:nvSpPr>
          <p:cNvPr id="269" name="Google Shape;269;gea1158eb23_0_226"/>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gea1158eb23_0_226"/>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271" name="Google Shape;271;gea1158eb23_0_226"/>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272" name="Google Shape;272;gea1158eb23_0_226"/>
          <p:cNvSpPr txBox="1"/>
          <p:nvPr/>
        </p:nvSpPr>
        <p:spPr>
          <a:xfrm>
            <a:off x="95300" y="3324475"/>
            <a:ext cx="2520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a:solidFill>
                  <a:schemeClr val="dk1"/>
                </a:solidFill>
                <a:latin typeface="Calibri"/>
                <a:ea typeface="Calibri"/>
                <a:cs typeface="Calibri"/>
                <a:sym typeface="Calibri"/>
              </a:rPr>
              <a:t>13 / 20</a:t>
            </a:r>
            <a:endParaRPr sz="600">
              <a:solidFill>
                <a:schemeClr val="dk1"/>
              </a:solidFill>
              <a:latin typeface="Calibri"/>
              <a:ea typeface="Calibri"/>
              <a:cs typeface="Calibri"/>
              <a:sym typeface="Calibri"/>
            </a:endParaRPr>
          </a:p>
        </p:txBody>
      </p:sp>
      <p:grpSp>
        <p:nvGrpSpPr>
          <p:cNvPr id="276" name="Google Shape;276;gea1158eb23_0_226"/>
          <p:cNvGrpSpPr/>
          <p:nvPr/>
        </p:nvGrpSpPr>
        <p:grpSpPr>
          <a:xfrm>
            <a:off x="672585" y="622414"/>
            <a:ext cx="3262820" cy="287134"/>
            <a:chOff x="697991" y="597395"/>
            <a:chExt cx="3262820" cy="287134"/>
          </a:xfrm>
        </p:grpSpPr>
        <p:sp>
          <p:nvSpPr>
            <p:cNvPr id="277" name="Google Shape;277;gea1158eb23_0_226"/>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8" name="Google Shape;278;gea1158eb23_0_226"/>
            <p:cNvPicPr preferRelativeResize="0"/>
            <p:nvPr/>
          </p:nvPicPr>
          <p:blipFill rotWithShape="1">
            <a:blip r:embed="rId5">
              <a:alphaModFix/>
            </a:blip>
            <a:srcRect/>
            <a:stretch/>
          </p:blipFill>
          <p:spPr>
            <a:xfrm>
              <a:off x="748792" y="782929"/>
              <a:ext cx="101600" cy="101600"/>
            </a:xfrm>
            <a:prstGeom prst="rect">
              <a:avLst/>
            </a:prstGeom>
            <a:noFill/>
            <a:ln>
              <a:noFill/>
            </a:ln>
          </p:spPr>
        </p:pic>
        <p:pic>
          <p:nvPicPr>
            <p:cNvPr id="279" name="Google Shape;279;gea1158eb23_0_226"/>
            <p:cNvPicPr preferRelativeResize="0"/>
            <p:nvPr/>
          </p:nvPicPr>
          <p:blipFill rotWithShape="1">
            <a:blip r:embed="rId6">
              <a:alphaModFix/>
            </a:blip>
            <a:srcRect/>
            <a:stretch/>
          </p:blipFill>
          <p:spPr>
            <a:xfrm>
              <a:off x="799592" y="770229"/>
              <a:ext cx="3161219" cy="114300"/>
            </a:xfrm>
            <a:prstGeom prst="rect">
              <a:avLst/>
            </a:prstGeom>
            <a:noFill/>
            <a:ln>
              <a:noFill/>
            </a:ln>
          </p:spPr>
        </p:pic>
        <p:pic>
          <p:nvPicPr>
            <p:cNvPr id="280" name="Google Shape;280;gea1158eb23_0_226"/>
            <p:cNvPicPr preferRelativeResize="0"/>
            <p:nvPr/>
          </p:nvPicPr>
          <p:blipFill rotWithShape="1">
            <a:blip r:embed="rId7">
              <a:alphaModFix/>
            </a:blip>
            <a:srcRect/>
            <a:stretch/>
          </p:blipFill>
          <p:spPr>
            <a:xfrm>
              <a:off x="3910045" y="647966"/>
              <a:ext cx="50766" cy="134962"/>
            </a:xfrm>
            <a:prstGeom prst="rect">
              <a:avLst/>
            </a:prstGeom>
            <a:noFill/>
            <a:ln>
              <a:noFill/>
            </a:ln>
          </p:spPr>
        </p:pic>
        <p:sp>
          <p:nvSpPr>
            <p:cNvPr id="281" name="Google Shape;281;gea1158eb23_0_226"/>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gea1158eb23_0_226"/>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gea1158eb23_0_226"/>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gea1158eb23_0_226"/>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gea1158eb23_0_226"/>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6" name="Google Shape;286;gea1158eb23_0_226"/>
          <p:cNvSpPr txBox="1"/>
          <p:nvPr/>
        </p:nvSpPr>
        <p:spPr>
          <a:xfrm>
            <a:off x="921144" y="570807"/>
            <a:ext cx="2765700" cy="354000"/>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GB" sz="1100" dirty="0">
                <a:solidFill>
                  <a:schemeClr val="dk1"/>
                </a:solidFill>
                <a:latin typeface="Calibri"/>
                <a:ea typeface="Calibri"/>
                <a:cs typeface="Calibri"/>
                <a:sym typeface="Calibri"/>
              </a:rPr>
              <a:t>Automated </a:t>
            </a:r>
            <a:r>
              <a:rPr lang="en-GB" sz="1100" dirty="0">
                <a:solidFill>
                  <a:srgbClr val="812433"/>
                </a:solidFill>
                <a:latin typeface="Calibri"/>
                <a:ea typeface="Calibri"/>
                <a:cs typeface="Calibri"/>
                <a:sym typeface="Calibri"/>
              </a:rPr>
              <a:t>custom </a:t>
            </a:r>
            <a:r>
              <a:rPr lang="en-GB" sz="1100" b="1" dirty="0">
                <a:solidFill>
                  <a:srgbClr val="812433"/>
                </a:solidFill>
                <a:latin typeface="Calibri"/>
                <a:ea typeface="Calibri"/>
                <a:cs typeface="Calibri"/>
                <a:sym typeface="Calibri"/>
              </a:rPr>
              <a:t>firmware </a:t>
            </a:r>
            <a:r>
              <a:rPr lang="en-GB" sz="1100" dirty="0">
                <a:solidFill>
                  <a:srgbClr val="812433"/>
                </a:solidFill>
                <a:latin typeface="Calibri"/>
                <a:ea typeface="Calibri"/>
                <a:cs typeface="Calibri"/>
                <a:sym typeface="Calibri"/>
              </a:rPr>
              <a:t>generator</a:t>
            </a:r>
            <a:endParaRPr lang="en-GB" sz="1100" dirty="0">
              <a:solidFill>
                <a:schemeClr val="dk1"/>
              </a:solidFill>
              <a:latin typeface="Calibri"/>
              <a:ea typeface="Calibri"/>
              <a:cs typeface="Calibri"/>
              <a:sym typeface="Calibri"/>
            </a:endParaRPr>
          </a:p>
        </p:txBody>
      </p:sp>
      <p:sp>
        <p:nvSpPr>
          <p:cNvPr id="25" name="Google Shape;56;p1">
            <a:extLst>
              <a:ext uri="{FF2B5EF4-FFF2-40B4-BE49-F238E27FC236}">
                <a16:creationId xmlns:a16="http://schemas.microsoft.com/office/drawing/2014/main" id="{45A814C0-4D96-4940-8A11-521E894D331D}"/>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8"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0"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812333"/>
                </a:solidFill>
                <a:latin typeface="Calibri"/>
                <a:ea typeface="Calibri"/>
                <a:cs typeface="Calibri"/>
                <a:sym typeface="Calibri"/>
                <a:hlinkClick r:id="rId11" action="ppaction://hlinksldjump">
                  <a:extLst>
                    <a:ext uri="{A12FA001-AC4F-418D-AE19-62706E023703}">
                      <ahyp:hlinkClr xmlns:ahyp="http://schemas.microsoft.com/office/drawing/2018/hyperlinkcolor" val="tx"/>
                    </a:ext>
                  </a:extLst>
                </a:hlinkClick>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2"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
        <p:nvSpPr>
          <p:cNvPr id="26" name="Google Shape;371;gea996d0bb1_0_160">
            <a:extLst>
              <a:ext uri="{FF2B5EF4-FFF2-40B4-BE49-F238E27FC236}">
                <a16:creationId xmlns:a16="http://schemas.microsoft.com/office/drawing/2014/main" id="{A350EA2C-C898-6B40-9D1C-56FA6518BEA5}"/>
              </a:ext>
            </a:extLst>
          </p:cNvPr>
          <p:cNvSpPr txBox="1"/>
          <p:nvPr/>
        </p:nvSpPr>
        <p:spPr>
          <a:xfrm>
            <a:off x="2399295" y="3408"/>
            <a:ext cx="2050981" cy="104501"/>
          </a:xfrm>
          <a:prstGeom prst="rect">
            <a:avLst/>
          </a:prstGeom>
          <a:noFill/>
          <a:ln>
            <a:noFill/>
          </a:ln>
        </p:spPr>
        <p:txBody>
          <a:bodyPr spcFirstLastPara="1" wrap="square" lIns="0" tIns="12050" rIns="0" bIns="0" anchor="t" anchorCtr="0">
            <a:spAutoFit/>
          </a:bodyPr>
          <a:lstStyle/>
          <a:p>
            <a:pPr marL="12700" lvl="0"/>
            <a:r>
              <a:rPr lang="en-GB" sz="600" b="1" u="sng" dirty="0">
                <a:solidFill>
                  <a:srgbClr val="C09198"/>
                </a:solidFill>
                <a:latin typeface="Calibri"/>
                <a:ea typeface="Calibri"/>
                <a:cs typeface="Calibri"/>
                <a:sym typeface="Calibri"/>
                <a:hlinkClick r:id="rId13" action="ppaction://hlinksldjump">
                  <a:extLst>
                    <a:ext uri="{A12FA001-AC4F-418D-AE19-62706E023703}">
                      <ahyp:hlinkClr xmlns:ahyp="http://schemas.microsoft.com/office/drawing/2018/hyperlinkcolor" val="tx"/>
                    </a:ext>
                  </a:extLst>
                </a:hlinkClick>
              </a:rPr>
              <a:t>Encryption/Decryption</a:t>
            </a:r>
            <a:r>
              <a:rPr lang="en-GB" sz="600" b="1" dirty="0">
                <a:solidFill>
                  <a:srgbClr val="FFFFFF"/>
                </a:solidFill>
                <a:latin typeface="Calibri"/>
                <a:ea typeface="Calibri"/>
                <a:cs typeface="Calibri"/>
                <a:sym typeface="Calibri"/>
              </a:rPr>
              <a:t>  </a:t>
            </a:r>
            <a:r>
              <a:rPr lang="en-GB" sz="600" b="1" u="sng" dirty="0">
                <a:solidFill>
                  <a:srgbClr val="C09198"/>
                </a:solidFill>
                <a:latin typeface="Calibri"/>
                <a:ea typeface="Calibri"/>
                <a:cs typeface="Calibri"/>
                <a:sym typeface="Calibri"/>
                <a:hlinkClick r:id="rId14" action="ppaction://hlinksldjump">
                  <a:extLst>
                    <a:ext uri="{A12FA001-AC4F-418D-AE19-62706E023703}">
                      <ahyp:hlinkClr xmlns:ahyp="http://schemas.microsoft.com/office/drawing/2018/hyperlinkcolor" val="tx"/>
                    </a:ext>
                  </a:extLst>
                </a:hlinkClick>
              </a:rPr>
              <a:t>CFW</a:t>
            </a:r>
            <a:r>
              <a:rPr lang="en-GB" sz="600" b="1" dirty="0">
                <a:solidFill>
                  <a:srgbClr val="FFFFFF"/>
                </a:solidFill>
                <a:latin typeface="Calibri"/>
                <a:ea typeface="Calibri"/>
                <a:cs typeface="Calibri"/>
                <a:sym typeface="Calibri"/>
              </a:rPr>
              <a:t>  </a:t>
            </a:r>
            <a:r>
              <a:rPr lang="en-GB" sz="600" b="1" u="sng" dirty="0">
                <a:solidFill>
                  <a:srgbClr val="FFFFFF"/>
                </a:solidFill>
                <a:latin typeface="Calibri"/>
                <a:ea typeface="Calibri"/>
                <a:cs typeface="Calibri"/>
                <a:sym typeface="Calibri"/>
                <a:hlinkClick r:id="rId15" action="ppaction://hlinksldjump">
                  <a:extLst>
                    <a:ext uri="{A12FA001-AC4F-418D-AE19-62706E023703}">
                      <ahyp:hlinkClr xmlns:ahyp="http://schemas.microsoft.com/office/drawing/2018/hyperlinkcolor" val="tx"/>
                    </a:ext>
                  </a:extLst>
                </a:hlinkClick>
              </a:rPr>
              <a:t>FW Generator</a:t>
            </a:r>
            <a:endParaRPr lang="en-GB" sz="600" dirty="0">
              <a:solidFill>
                <a:srgbClr val="FFFFFF"/>
              </a:solidFill>
              <a:latin typeface="Calibri"/>
              <a:ea typeface="Calibri"/>
              <a:cs typeface="Calibri"/>
              <a:sym typeface="Calibri"/>
            </a:endParaRPr>
          </a:p>
        </p:txBody>
      </p:sp>
      <p:pic>
        <p:nvPicPr>
          <p:cNvPr id="9" name="Immagine 8">
            <a:extLst>
              <a:ext uri="{FF2B5EF4-FFF2-40B4-BE49-F238E27FC236}">
                <a16:creationId xmlns:a16="http://schemas.microsoft.com/office/drawing/2014/main" id="{786687E2-F36B-ED4E-9F9F-0AD22C1E9EED}"/>
              </a:ext>
            </a:extLst>
          </p:cNvPr>
          <p:cNvPicPr>
            <a:picLocks noChangeAspect="1"/>
          </p:cNvPicPr>
          <p:nvPr/>
        </p:nvPicPr>
        <p:blipFill>
          <a:blip r:embed="rId16"/>
          <a:stretch>
            <a:fillRect/>
          </a:stretch>
        </p:blipFill>
        <p:spPr>
          <a:xfrm>
            <a:off x="-5657" y="1130732"/>
            <a:ext cx="2214528" cy="1860645"/>
          </a:xfrm>
          <a:prstGeom prst="rect">
            <a:avLst/>
          </a:prstGeom>
        </p:spPr>
      </p:pic>
      <p:pic>
        <p:nvPicPr>
          <p:cNvPr id="11" name="Immagine 10">
            <a:extLst>
              <a:ext uri="{FF2B5EF4-FFF2-40B4-BE49-F238E27FC236}">
                <a16:creationId xmlns:a16="http://schemas.microsoft.com/office/drawing/2014/main" id="{9784120B-99C0-804C-B421-65C5F14ECCC8}"/>
              </a:ext>
            </a:extLst>
          </p:cNvPr>
          <p:cNvPicPr>
            <a:picLocks noChangeAspect="1"/>
          </p:cNvPicPr>
          <p:nvPr/>
        </p:nvPicPr>
        <p:blipFill>
          <a:blip r:embed="rId17"/>
          <a:stretch>
            <a:fillRect/>
          </a:stretch>
        </p:blipFill>
        <p:spPr>
          <a:xfrm>
            <a:off x="2480386" y="1139131"/>
            <a:ext cx="2127618" cy="1860645"/>
          </a:xfrm>
          <a:prstGeom prst="rect">
            <a:avLst/>
          </a:prstGeom>
        </p:spPr>
      </p:pic>
      <p:sp>
        <p:nvSpPr>
          <p:cNvPr id="275" name="Google Shape;275;gea1158eb23_0_226"/>
          <p:cNvSpPr/>
          <p:nvPr/>
        </p:nvSpPr>
        <p:spPr>
          <a:xfrm>
            <a:off x="2129715" y="1969403"/>
            <a:ext cx="400200" cy="200100"/>
          </a:xfrm>
          <a:prstGeom prst="rightArrow">
            <a:avLst>
              <a:gd name="adj1" fmla="val 50000"/>
              <a:gd name="adj2" fmla="val 50000"/>
            </a:avLst>
          </a:prstGeom>
          <a:solidFill>
            <a:schemeClr val="lt2"/>
          </a:solidFill>
          <a:ln w="9525" cap="flat" cmpd="sng">
            <a:solidFill>
              <a:srgbClr val="812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7" name="Google Shape;267;gea1158eb23_0_226"/>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268" name="Google Shape;268;gea1158eb23_0_226"/>
          <p:cNvSpPr txBox="1">
            <a:spLocks noGrp="1"/>
          </p:cNvSpPr>
          <p:nvPr>
            <p:ph type="title"/>
          </p:nvPr>
        </p:nvSpPr>
        <p:spPr>
          <a:xfrm>
            <a:off x="136500" y="123800"/>
            <a:ext cx="40194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GB" b="0" dirty="0"/>
              <a:t>E-scooter + Wheelchair – Experimental Results</a:t>
            </a:r>
            <a:endParaRPr lang="en-GB" dirty="0"/>
          </a:p>
        </p:txBody>
      </p:sp>
      <p:sp>
        <p:nvSpPr>
          <p:cNvPr id="269" name="Google Shape;269;gea1158eb23_0_226"/>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gea1158eb23_0_226"/>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271" name="Google Shape;271;gea1158eb23_0_226"/>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272" name="Google Shape;272;gea1158eb23_0_226"/>
          <p:cNvSpPr txBox="1"/>
          <p:nvPr/>
        </p:nvSpPr>
        <p:spPr>
          <a:xfrm>
            <a:off x="95300" y="3324475"/>
            <a:ext cx="252000" cy="106419"/>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dirty="0">
                <a:solidFill>
                  <a:schemeClr val="dk1"/>
                </a:solidFill>
                <a:latin typeface="Calibri"/>
                <a:ea typeface="Calibri"/>
                <a:cs typeface="Calibri"/>
                <a:sym typeface="Calibri"/>
              </a:rPr>
              <a:t>14 / 20</a:t>
            </a:r>
            <a:endParaRPr sz="600" dirty="0">
              <a:solidFill>
                <a:schemeClr val="dk1"/>
              </a:solidFill>
              <a:latin typeface="Calibri"/>
              <a:ea typeface="Calibri"/>
              <a:cs typeface="Calibri"/>
              <a:sym typeface="Calibri"/>
            </a:endParaRPr>
          </a:p>
        </p:txBody>
      </p:sp>
      <p:sp>
        <p:nvSpPr>
          <p:cNvPr id="25" name="Google Shape;56;p1">
            <a:extLst>
              <a:ext uri="{FF2B5EF4-FFF2-40B4-BE49-F238E27FC236}">
                <a16:creationId xmlns:a16="http://schemas.microsoft.com/office/drawing/2014/main" id="{45A814C0-4D96-4940-8A11-521E894D331D}"/>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6"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7"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8"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grpSp>
        <p:nvGrpSpPr>
          <p:cNvPr id="12" name="Google Shape;61;p1">
            <a:extLst>
              <a:ext uri="{FF2B5EF4-FFF2-40B4-BE49-F238E27FC236}">
                <a16:creationId xmlns:a16="http://schemas.microsoft.com/office/drawing/2014/main" id="{0D80B22F-093F-CE47-B63E-58F3DB951AF6}"/>
              </a:ext>
            </a:extLst>
          </p:cNvPr>
          <p:cNvGrpSpPr/>
          <p:nvPr/>
        </p:nvGrpSpPr>
        <p:grpSpPr>
          <a:xfrm>
            <a:off x="187319" y="1407561"/>
            <a:ext cx="4233352" cy="940627"/>
            <a:chOff x="309193" y="1104036"/>
            <a:chExt cx="4040404" cy="654215"/>
          </a:xfrm>
        </p:grpSpPr>
        <p:sp>
          <p:nvSpPr>
            <p:cNvPr id="13" name="Google Shape;62;p1">
              <a:extLst>
                <a:ext uri="{FF2B5EF4-FFF2-40B4-BE49-F238E27FC236}">
                  <a16:creationId xmlns:a16="http://schemas.microsoft.com/office/drawing/2014/main" id="{92FE1049-77D1-194A-987F-C828D9739F6F}"/>
                </a:ext>
              </a:extLst>
            </p:cNvPr>
            <p:cNvSpPr/>
            <p:nvPr/>
          </p:nvSpPr>
          <p:spPr>
            <a:xfrm>
              <a:off x="309193" y="1104036"/>
              <a:ext cx="3989704" cy="82550"/>
            </a:xfrm>
            <a:custGeom>
              <a:avLst/>
              <a:gdLst/>
              <a:ahLst/>
              <a:cxnLst/>
              <a:rect l="l" t="t" r="r" b="b"/>
              <a:pathLst>
                <a:path w="3989704" h="82550" extrusionOk="0">
                  <a:moveTo>
                    <a:pt x="3938852" y="0"/>
                  </a:moveTo>
                  <a:lnTo>
                    <a:pt x="50800" y="0"/>
                  </a:lnTo>
                  <a:lnTo>
                    <a:pt x="31075" y="4008"/>
                  </a:lnTo>
                  <a:lnTo>
                    <a:pt x="14922" y="14922"/>
                  </a:lnTo>
                  <a:lnTo>
                    <a:pt x="4008" y="31075"/>
                  </a:lnTo>
                  <a:lnTo>
                    <a:pt x="0" y="50800"/>
                  </a:lnTo>
                  <a:lnTo>
                    <a:pt x="0" y="82384"/>
                  </a:lnTo>
                  <a:lnTo>
                    <a:pt x="3989652" y="82384"/>
                  </a:lnTo>
                  <a:lnTo>
                    <a:pt x="3989652" y="50800"/>
                  </a:lnTo>
                  <a:lnTo>
                    <a:pt x="3985644" y="31075"/>
                  </a:lnTo>
                  <a:lnTo>
                    <a:pt x="3974729" y="14922"/>
                  </a:lnTo>
                  <a:lnTo>
                    <a:pt x="3958576" y="4008"/>
                  </a:lnTo>
                  <a:lnTo>
                    <a:pt x="3938852"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 name="Google Shape;63;p1">
              <a:extLst>
                <a:ext uri="{FF2B5EF4-FFF2-40B4-BE49-F238E27FC236}">
                  <a16:creationId xmlns:a16="http://schemas.microsoft.com/office/drawing/2014/main" id="{63647A54-F08C-304B-8669-5A5D6B574CFA}"/>
                </a:ext>
              </a:extLst>
            </p:cNvPr>
            <p:cNvPicPr preferRelativeResize="0"/>
            <p:nvPr/>
          </p:nvPicPr>
          <p:blipFill rotWithShape="1">
            <a:blip r:embed="rId10">
              <a:alphaModFix/>
            </a:blip>
            <a:srcRect/>
            <a:stretch/>
          </p:blipFill>
          <p:spPr>
            <a:xfrm>
              <a:off x="359994" y="1656651"/>
              <a:ext cx="101600" cy="101600"/>
            </a:xfrm>
            <a:prstGeom prst="rect">
              <a:avLst/>
            </a:prstGeom>
            <a:noFill/>
            <a:ln>
              <a:noFill/>
            </a:ln>
          </p:spPr>
        </p:pic>
        <p:pic>
          <p:nvPicPr>
            <p:cNvPr id="15" name="Google Shape;64;p1">
              <a:extLst>
                <a:ext uri="{FF2B5EF4-FFF2-40B4-BE49-F238E27FC236}">
                  <a16:creationId xmlns:a16="http://schemas.microsoft.com/office/drawing/2014/main" id="{680AC43A-8792-464F-8557-2F6DAF59800E}"/>
                </a:ext>
              </a:extLst>
            </p:cNvPr>
            <p:cNvPicPr preferRelativeResize="0"/>
            <p:nvPr/>
          </p:nvPicPr>
          <p:blipFill rotWithShape="1">
            <a:blip r:embed="rId11">
              <a:alphaModFix/>
            </a:blip>
            <a:srcRect/>
            <a:stretch/>
          </p:blipFill>
          <p:spPr>
            <a:xfrm>
              <a:off x="410794" y="1643951"/>
              <a:ext cx="3938802" cy="114300"/>
            </a:xfrm>
            <a:prstGeom prst="rect">
              <a:avLst/>
            </a:prstGeom>
            <a:noFill/>
            <a:ln>
              <a:noFill/>
            </a:ln>
          </p:spPr>
        </p:pic>
        <p:pic>
          <p:nvPicPr>
            <p:cNvPr id="16" name="Google Shape;65;p1">
              <a:extLst>
                <a:ext uri="{FF2B5EF4-FFF2-40B4-BE49-F238E27FC236}">
                  <a16:creationId xmlns:a16="http://schemas.microsoft.com/office/drawing/2014/main" id="{88455A57-21B6-8742-8839-9DAB1219BCCD}"/>
                </a:ext>
              </a:extLst>
            </p:cNvPr>
            <p:cNvPicPr preferRelativeResize="0"/>
            <p:nvPr/>
          </p:nvPicPr>
          <p:blipFill rotWithShape="1">
            <a:blip r:embed="rId12">
              <a:alphaModFix/>
            </a:blip>
            <a:srcRect/>
            <a:stretch/>
          </p:blipFill>
          <p:spPr>
            <a:xfrm>
              <a:off x="4298846" y="1154595"/>
              <a:ext cx="50751" cy="502056"/>
            </a:xfrm>
            <a:prstGeom prst="rect">
              <a:avLst/>
            </a:prstGeom>
            <a:noFill/>
            <a:ln>
              <a:noFill/>
            </a:ln>
          </p:spPr>
        </p:pic>
        <p:sp>
          <p:nvSpPr>
            <p:cNvPr id="17" name="Google Shape;66;p1">
              <a:extLst>
                <a:ext uri="{FF2B5EF4-FFF2-40B4-BE49-F238E27FC236}">
                  <a16:creationId xmlns:a16="http://schemas.microsoft.com/office/drawing/2014/main" id="{FA0602F5-6B11-164C-9DB5-638838C0C1D7}"/>
                </a:ext>
              </a:extLst>
            </p:cNvPr>
            <p:cNvSpPr/>
            <p:nvPr/>
          </p:nvSpPr>
          <p:spPr>
            <a:xfrm>
              <a:off x="309193" y="1148456"/>
              <a:ext cx="3989704" cy="559435"/>
            </a:xfrm>
            <a:custGeom>
              <a:avLst/>
              <a:gdLst/>
              <a:ahLst/>
              <a:cxnLst/>
              <a:rect l="l" t="t" r="r" b="b"/>
              <a:pathLst>
                <a:path w="3989704" h="559435" extrusionOk="0">
                  <a:moveTo>
                    <a:pt x="3989652" y="0"/>
                  </a:moveTo>
                  <a:lnTo>
                    <a:pt x="0" y="0"/>
                  </a:lnTo>
                  <a:lnTo>
                    <a:pt x="0" y="508194"/>
                  </a:lnTo>
                  <a:lnTo>
                    <a:pt x="4008" y="527919"/>
                  </a:lnTo>
                  <a:lnTo>
                    <a:pt x="14922" y="544072"/>
                  </a:lnTo>
                  <a:lnTo>
                    <a:pt x="31075" y="554986"/>
                  </a:lnTo>
                  <a:lnTo>
                    <a:pt x="50800" y="558995"/>
                  </a:lnTo>
                  <a:lnTo>
                    <a:pt x="3938852" y="558995"/>
                  </a:lnTo>
                  <a:lnTo>
                    <a:pt x="3958576" y="554986"/>
                  </a:lnTo>
                  <a:lnTo>
                    <a:pt x="3974729" y="544072"/>
                  </a:lnTo>
                  <a:lnTo>
                    <a:pt x="3985644" y="527919"/>
                  </a:lnTo>
                  <a:lnTo>
                    <a:pt x="3989652" y="508194"/>
                  </a:lnTo>
                  <a:lnTo>
                    <a:pt x="3989652"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67;p1">
              <a:extLst>
                <a:ext uri="{FF2B5EF4-FFF2-40B4-BE49-F238E27FC236}">
                  <a16:creationId xmlns:a16="http://schemas.microsoft.com/office/drawing/2014/main" id="{E214A3C7-F0F0-1147-BBA4-39E6E2E30DFD}"/>
                </a:ext>
              </a:extLst>
            </p:cNvPr>
            <p:cNvSpPr/>
            <p:nvPr/>
          </p:nvSpPr>
          <p:spPr>
            <a:xfrm>
              <a:off x="4298846" y="1192694"/>
              <a:ext cx="0" cy="483234"/>
            </a:xfrm>
            <a:custGeom>
              <a:avLst/>
              <a:gdLst/>
              <a:ahLst/>
              <a:cxnLst/>
              <a:rect l="l" t="t" r="r" b="b"/>
              <a:pathLst>
                <a:path w="120000" h="483235" extrusionOk="0">
                  <a:moveTo>
                    <a:pt x="0" y="483007"/>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68;p1">
              <a:extLst>
                <a:ext uri="{FF2B5EF4-FFF2-40B4-BE49-F238E27FC236}">
                  <a16:creationId xmlns:a16="http://schemas.microsoft.com/office/drawing/2014/main" id="{84F75158-9E7F-B24F-8707-663E20237E13}"/>
                </a:ext>
              </a:extLst>
            </p:cNvPr>
            <p:cNvSpPr/>
            <p:nvPr/>
          </p:nvSpPr>
          <p:spPr>
            <a:xfrm>
              <a:off x="4298846" y="1179993"/>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69;p1">
              <a:extLst>
                <a:ext uri="{FF2B5EF4-FFF2-40B4-BE49-F238E27FC236}">
                  <a16:creationId xmlns:a16="http://schemas.microsoft.com/office/drawing/2014/main" id="{9281FE5D-AA87-AF4C-B5AC-121B8BF50A38}"/>
                </a:ext>
              </a:extLst>
            </p:cNvPr>
            <p:cNvSpPr/>
            <p:nvPr/>
          </p:nvSpPr>
          <p:spPr>
            <a:xfrm>
              <a:off x="4298846" y="1167293"/>
              <a:ext cx="0" cy="12700"/>
            </a:xfrm>
            <a:custGeom>
              <a:avLst/>
              <a:gdLst/>
              <a:ahLst/>
              <a:cxnLst/>
              <a:rect l="l" t="t" r="r" b="b"/>
              <a:pathLst>
                <a:path w="120000" h="12700" extrusionOk="0">
                  <a:moveTo>
                    <a:pt x="0" y="12700"/>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70;p1">
              <a:extLst>
                <a:ext uri="{FF2B5EF4-FFF2-40B4-BE49-F238E27FC236}">
                  <a16:creationId xmlns:a16="http://schemas.microsoft.com/office/drawing/2014/main" id="{1522087A-5838-2347-8B2F-CAD4E4C632B0}"/>
                </a:ext>
              </a:extLst>
            </p:cNvPr>
            <p:cNvSpPr/>
            <p:nvPr/>
          </p:nvSpPr>
          <p:spPr>
            <a:xfrm>
              <a:off x="4298846" y="1154593"/>
              <a:ext cx="0" cy="12700"/>
            </a:xfrm>
            <a:custGeom>
              <a:avLst/>
              <a:gdLst/>
              <a:ahLst/>
              <a:cxnLst/>
              <a:rect l="l" t="t" r="r" b="b"/>
              <a:pathLst>
                <a:path w="120000" h="12700" extrusionOk="0">
                  <a:moveTo>
                    <a:pt x="0" y="12700"/>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 name="Google Shape;71;p1">
            <a:extLst>
              <a:ext uri="{FF2B5EF4-FFF2-40B4-BE49-F238E27FC236}">
                <a16:creationId xmlns:a16="http://schemas.microsoft.com/office/drawing/2014/main" id="{8BFB5C4C-96A0-F74B-B7EB-3223656041A4}"/>
              </a:ext>
            </a:extLst>
          </p:cNvPr>
          <p:cNvSpPr txBox="1">
            <a:spLocks/>
          </p:cNvSpPr>
          <p:nvPr/>
        </p:nvSpPr>
        <p:spPr>
          <a:xfrm>
            <a:off x="400224" y="1460678"/>
            <a:ext cx="3750754" cy="825852"/>
          </a:xfrm>
          <a:prstGeom prst="rect">
            <a:avLst/>
          </a:prstGeom>
          <a:noFill/>
          <a:ln>
            <a:noFill/>
          </a:ln>
        </p:spPr>
        <p:txBody>
          <a:bodyPr spcFirstLastPara="1" wrap="square" lIns="0" tIns="25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2235" marR="5080" indent="-90170" algn="ctr">
              <a:lnSpc>
                <a:spcPct val="106700"/>
              </a:lnSpc>
            </a:pPr>
            <a:r>
              <a:rPr lang="it-IT" sz="2500" dirty="0">
                <a:solidFill>
                  <a:srgbClr val="FFFFFF"/>
                </a:solidFill>
              </a:rPr>
              <a:t>PERFORMANCE</a:t>
            </a:r>
          </a:p>
          <a:p>
            <a:pPr marL="102235" marR="5080" indent="-90170" algn="ctr">
              <a:lnSpc>
                <a:spcPct val="106700"/>
              </a:lnSpc>
            </a:pPr>
            <a:r>
              <a:rPr lang="it-IT" sz="2500" dirty="0">
                <a:solidFill>
                  <a:srgbClr val="FFFFFF"/>
                </a:solidFill>
              </a:rPr>
              <a:t>EVALUATION</a:t>
            </a:r>
            <a:endParaRPr lang="en-GB" sz="2500" dirty="0">
              <a:solidFill>
                <a:srgbClr val="FFFFFF"/>
              </a:solidFill>
            </a:endParaRPr>
          </a:p>
        </p:txBody>
      </p:sp>
    </p:spTree>
    <p:extLst>
      <p:ext uri="{BB962C8B-B14F-4D97-AF65-F5344CB8AC3E}">
        <p14:creationId xmlns:p14="http://schemas.microsoft.com/office/powerpoint/2010/main" val="1412151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2" name="Google Shape;292;p6"/>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94" name="Google Shape;294;p6"/>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295" name="Google Shape;295;p6"/>
          <p:cNvSpPr txBox="1"/>
          <p:nvPr/>
        </p:nvSpPr>
        <p:spPr>
          <a:xfrm>
            <a:off x="136499" y="123809"/>
            <a:ext cx="1885200" cy="2328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dirty="0">
                <a:solidFill>
                  <a:srgbClr val="FFFFFF"/>
                </a:solidFill>
                <a:latin typeface="Calibri"/>
                <a:ea typeface="Calibri"/>
                <a:cs typeface="Calibri"/>
                <a:sym typeface="Calibri"/>
              </a:rPr>
              <a:t>Experimental Results</a:t>
            </a:r>
            <a:endParaRPr lang="en-GB" sz="1400" dirty="0">
              <a:solidFill>
                <a:schemeClr val="dk1"/>
              </a:solidFill>
              <a:latin typeface="Calibri"/>
              <a:ea typeface="Calibri"/>
              <a:cs typeface="Calibri"/>
              <a:sym typeface="Calibri"/>
            </a:endParaRPr>
          </a:p>
        </p:txBody>
      </p:sp>
      <p:sp>
        <p:nvSpPr>
          <p:cNvPr id="296" name="Google Shape;296;p6"/>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6"/>
          <p:cNvSpPr txBox="1"/>
          <p:nvPr/>
        </p:nvSpPr>
        <p:spPr>
          <a:xfrm>
            <a:off x="69900" y="3324475"/>
            <a:ext cx="296400" cy="106500"/>
          </a:xfrm>
          <a:prstGeom prst="rect">
            <a:avLst/>
          </a:prstGeom>
          <a:noFill/>
          <a:ln>
            <a:noFill/>
          </a:ln>
        </p:spPr>
        <p:txBody>
          <a:bodyPr spcFirstLastPara="1" wrap="square" lIns="0" tIns="13950" rIns="0" bIns="0" anchor="t" anchorCtr="0">
            <a:spAutoFit/>
          </a:bodyPr>
          <a:lstStyle/>
          <a:p>
            <a:pPr marL="38100" marR="0" lvl="0" indent="0" algn="l" rtl="0">
              <a:lnSpc>
                <a:spcPct val="100000"/>
              </a:lnSpc>
              <a:spcBef>
                <a:spcPts val="0"/>
              </a:spcBef>
              <a:spcAft>
                <a:spcPts val="0"/>
              </a:spcAft>
              <a:buNone/>
            </a:pPr>
            <a:r>
              <a:rPr lang="it-IT" sz="600" b="1" dirty="0">
                <a:solidFill>
                  <a:schemeClr val="dk1"/>
                </a:solidFill>
                <a:latin typeface="Calibri"/>
                <a:ea typeface="Calibri"/>
                <a:cs typeface="Calibri"/>
                <a:sym typeface="Calibri"/>
              </a:rPr>
              <a:t>15 / 20</a:t>
            </a:r>
            <a:endParaRPr sz="600" dirty="0">
              <a:solidFill>
                <a:schemeClr val="dk1"/>
              </a:solidFill>
              <a:latin typeface="Calibri"/>
              <a:ea typeface="Calibri"/>
              <a:cs typeface="Calibri"/>
              <a:sym typeface="Calibri"/>
            </a:endParaRPr>
          </a:p>
        </p:txBody>
      </p:sp>
      <p:sp>
        <p:nvSpPr>
          <p:cNvPr id="298" name="Google Shape;298;p6"/>
          <p:cNvSpPr txBox="1"/>
          <p:nvPr/>
        </p:nvSpPr>
        <p:spPr>
          <a:xfrm>
            <a:off x="2399296" y="3324487"/>
            <a:ext cx="1253490" cy="1238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299" name="Google Shape;299;p6"/>
          <p:cNvSpPr txBox="1">
            <a:spLocks noGrp="1"/>
          </p:cNvSpPr>
          <p:nvPr>
            <p:ph type="ftr" idx="11"/>
          </p:nvPr>
        </p:nvSpPr>
        <p:spPr>
          <a:xfrm>
            <a:off x="1780035" y="3324487"/>
            <a:ext cx="429260" cy="106439"/>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grpSp>
        <p:nvGrpSpPr>
          <p:cNvPr id="302" name="Google Shape;302;p6"/>
          <p:cNvGrpSpPr/>
          <p:nvPr/>
        </p:nvGrpSpPr>
        <p:grpSpPr>
          <a:xfrm>
            <a:off x="672585" y="472995"/>
            <a:ext cx="3262820" cy="287134"/>
            <a:chOff x="697991" y="597395"/>
            <a:chExt cx="3262820" cy="287134"/>
          </a:xfrm>
        </p:grpSpPr>
        <p:sp>
          <p:nvSpPr>
            <p:cNvPr id="303" name="Google Shape;303;p6"/>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4" name="Google Shape;304;p6"/>
            <p:cNvPicPr preferRelativeResize="0"/>
            <p:nvPr/>
          </p:nvPicPr>
          <p:blipFill rotWithShape="1">
            <a:blip r:embed="rId5">
              <a:alphaModFix/>
            </a:blip>
            <a:srcRect/>
            <a:stretch/>
          </p:blipFill>
          <p:spPr>
            <a:xfrm>
              <a:off x="748792" y="782929"/>
              <a:ext cx="101600" cy="101600"/>
            </a:xfrm>
            <a:prstGeom prst="rect">
              <a:avLst/>
            </a:prstGeom>
            <a:noFill/>
            <a:ln>
              <a:noFill/>
            </a:ln>
          </p:spPr>
        </p:pic>
        <p:pic>
          <p:nvPicPr>
            <p:cNvPr id="305" name="Google Shape;305;p6"/>
            <p:cNvPicPr preferRelativeResize="0"/>
            <p:nvPr/>
          </p:nvPicPr>
          <p:blipFill rotWithShape="1">
            <a:blip r:embed="rId6">
              <a:alphaModFix/>
            </a:blip>
            <a:srcRect/>
            <a:stretch/>
          </p:blipFill>
          <p:spPr>
            <a:xfrm>
              <a:off x="799592" y="770229"/>
              <a:ext cx="3161219" cy="114300"/>
            </a:xfrm>
            <a:prstGeom prst="rect">
              <a:avLst/>
            </a:prstGeom>
            <a:noFill/>
            <a:ln>
              <a:noFill/>
            </a:ln>
          </p:spPr>
        </p:pic>
        <p:pic>
          <p:nvPicPr>
            <p:cNvPr id="306" name="Google Shape;306;p6"/>
            <p:cNvPicPr preferRelativeResize="0"/>
            <p:nvPr/>
          </p:nvPicPr>
          <p:blipFill rotWithShape="1">
            <a:blip r:embed="rId7">
              <a:alphaModFix/>
            </a:blip>
            <a:srcRect/>
            <a:stretch/>
          </p:blipFill>
          <p:spPr>
            <a:xfrm>
              <a:off x="3910045" y="647966"/>
              <a:ext cx="50766" cy="134962"/>
            </a:xfrm>
            <a:prstGeom prst="rect">
              <a:avLst/>
            </a:prstGeom>
            <a:noFill/>
            <a:ln>
              <a:noFill/>
            </a:ln>
          </p:spPr>
        </p:pic>
        <p:sp>
          <p:nvSpPr>
            <p:cNvPr id="307" name="Google Shape;307;p6"/>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6"/>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6"/>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6"/>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6"/>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2" name="Google Shape;312;p6"/>
          <p:cNvSpPr txBox="1"/>
          <p:nvPr/>
        </p:nvSpPr>
        <p:spPr>
          <a:xfrm>
            <a:off x="617517" y="421388"/>
            <a:ext cx="3317887" cy="354000"/>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GB" sz="1100" dirty="0">
                <a:solidFill>
                  <a:srgbClr val="812433"/>
                </a:solidFill>
                <a:latin typeface="Calibri"/>
                <a:ea typeface="Calibri"/>
                <a:cs typeface="Calibri"/>
                <a:sym typeface="Calibri"/>
              </a:rPr>
              <a:t>Distance</a:t>
            </a:r>
            <a:r>
              <a:rPr lang="en-GB" sz="1100" dirty="0">
                <a:solidFill>
                  <a:schemeClr val="dk1"/>
                </a:solidFill>
                <a:latin typeface="Calibri"/>
                <a:ea typeface="Calibri"/>
                <a:cs typeface="Calibri"/>
                <a:sym typeface="Calibri"/>
              </a:rPr>
              <a:t> </a:t>
            </a:r>
            <a:r>
              <a:rPr lang="en-GB" sz="1100">
                <a:solidFill>
                  <a:schemeClr val="dk1"/>
                </a:solidFill>
                <a:latin typeface="Calibri"/>
                <a:ea typeface="Calibri"/>
                <a:cs typeface="Calibri"/>
                <a:sym typeface="Calibri"/>
              </a:rPr>
              <a:t>Traveled</a:t>
            </a:r>
            <a:r>
              <a:rPr lang="en-GB" sz="1100" dirty="0">
                <a:solidFill>
                  <a:schemeClr val="dk1"/>
                </a:solidFill>
                <a:latin typeface="Calibri"/>
                <a:ea typeface="Calibri"/>
                <a:cs typeface="Calibri"/>
                <a:sym typeface="Calibri"/>
              </a:rPr>
              <a:t> during </a:t>
            </a:r>
            <a:r>
              <a:rPr lang="en-GB" sz="1100" b="1" dirty="0">
                <a:solidFill>
                  <a:srgbClr val="812433"/>
                </a:solidFill>
                <a:latin typeface="Calibri"/>
                <a:ea typeface="Calibri"/>
                <a:cs typeface="Calibri"/>
                <a:sym typeface="Calibri"/>
              </a:rPr>
              <a:t>Road Test</a:t>
            </a:r>
            <a:endParaRPr lang="en-GB" sz="1100" dirty="0">
              <a:solidFill>
                <a:schemeClr val="dk1"/>
              </a:solidFill>
              <a:latin typeface="Calibri"/>
              <a:ea typeface="Calibri"/>
              <a:cs typeface="Calibri"/>
              <a:sym typeface="Calibri"/>
            </a:endParaRPr>
          </a:p>
        </p:txBody>
      </p:sp>
      <p:sp>
        <p:nvSpPr>
          <p:cNvPr id="25" name="Google Shape;56;p1">
            <a:extLst>
              <a:ext uri="{FF2B5EF4-FFF2-40B4-BE49-F238E27FC236}">
                <a16:creationId xmlns:a16="http://schemas.microsoft.com/office/drawing/2014/main" id="{3A649661-31B5-C841-A4E5-41AB281DF250}"/>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8"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0"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1"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2"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pic>
        <p:nvPicPr>
          <p:cNvPr id="4" name="Immagine 3">
            <a:extLst>
              <a:ext uri="{FF2B5EF4-FFF2-40B4-BE49-F238E27FC236}">
                <a16:creationId xmlns:a16="http://schemas.microsoft.com/office/drawing/2014/main" id="{C9175114-C6B7-4542-ABC5-ED89A4BB0100}"/>
              </a:ext>
            </a:extLst>
          </p:cNvPr>
          <p:cNvPicPr>
            <a:picLocks noChangeAspect="1"/>
          </p:cNvPicPr>
          <p:nvPr/>
        </p:nvPicPr>
        <p:blipFill>
          <a:blip r:embed="rId13"/>
          <a:stretch>
            <a:fillRect/>
          </a:stretch>
        </p:blipFill>
        <p:spPr>
          <a:xfrm>
            <a:off x="2555487" y="781500"/>
            <a:ext cx="1568141" cy="2505314"/>
          </a:xfrm>
          <a:prstGeom prst="rect">
            <a:avLst/>
          </a:prstGeom>
        </p:spPr>
      </p:pic>
      <p:pic>
        <p:nvPicPr>
          <p:cNvPr id="6" name="Immagine 5">
            <a:extLst>
              <a:ext uri="{FF2B5EF4-FFF2-40B4-BE49-F238E27FC236}">
                <a16:creationId xmlns:a16="http://schemas.microsoft.com/office/drawing/2014/main" id="{990FC6E5-8F1A-E345-95C0-A55FB06C2AA9}"/>
              </a:ext>
            </a:extLst>
          </p:cNvPr>
          <p:cNvPicPr>
            <a:picLocks noChangeAspect="1"/>
          </p:cNvPicPr>
          <p:nvPr/>
        </p:nvPicPr>
        <p:blipFill>
          <a:blip r:embed="rId14"/>
          <a:stretch>
            <a:fillRect/>
          </a:stretch>
        </p:blipFill>
        <p:spPr>
          <a:xfrm>
            <a:off x="486474" y="781500"/>
            <a:ext cx="1568140" cy="2505313"/>
          </a:xfrm>
          <a:prstGeom prst="rect">
            <a:avLst/>
          </a:prstGeom>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16"/>
        <p:cNvGrpSpPr/>
        <p:nvPr/>
      </p:nvGrpSpPr>
      <p:grpSpPr>
        <a:xfrm>
          <a:off x="0" y="0"/>
          <a:ext cx="0" cy="0"/>
          <a:chOff x="0" y="0"/>
          <a:chExt cx="0" cy="0"/>
        </a:xfrm>
      </p:grpSpPr>
      <p:sp>
        <p:nvSpPr>
          <p:cNvPr id="318" name="Google Shape;318;gea996d0bb1_0_96"/>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0" name="Google Shape;320;gea996d0bb1_0_96"/>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321" name="Google Shape;321;gea996d0bb1_0_96"/>
          <p:cNvSpPr txBox="1"/>
          <p:nvPr/>
        </p:nvSpPr>
        <p:spPr>
          <a:xfrm>
            <a:off x="136499" y="123809"/>
            <a:ext cx="1885200" cy="2328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dirty="0">
                <a:solidFill>
                  <a:srgbClr val="FFFFFF"/>
                </a:solidFill>
                <a:latin typeface="Calibri"/>
                <a:ea typeface="Calibri"/>
                <a:cs typeface="Calibri"/>
                <a:sym typeface="Calibri"/>
              </a:rPr>
              <a:t>Experimental Results</a:t>
            </a:r>
            <a:endParaRPr lang="en-GB" sz="1400" dirty="0">
              <a:solidFill>
                <a:schemeClr val="dk1"/>
              </a:solidFill>
              <a:latin typeface="Calibri"/>
              <a:ea typeface="Calibri"/>
              <a:cs typeface="Calibri"/>
              <a:sym typeface="Calibri"/>
            </a:endParaRPr>
          </a:p>
        </p:txBody>
      </p:sp>
      <p:sp>
        <p:nvSpPr>
          <p:cNvPr id="322" name="Google Shape;322;gea996d0bb1_0_96"/>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gea996d0bb1_0_96"/>
          <p:cNvSpPr txBox="1"/>
          <p:nvPr/>
        </p:nvSpPr>
        <p:spPr>
          <a:xfrm>
            <a:off x="69900" y="3324475"/>
            <a:ext cx="296400" cy="106500"/>
          </a:xfrm>
          <a:prstGeom prst="rect">
            <a:avLst/>
          </a:prstGeom>
          <a:noFill/>
          <a:ln>
            <a:noFill/>
          </a:ln>
        </p:spPr>
        <p:txBody>
          <a:bodyPr spcFirstLastPara="1" wrap="square" lIns="0" tIns="13950" rIns="0" bIns="0" anchor="t" anchorCtr="0">
            <a:spAutoFit/>
          </a:bodyPr>
          <a:lstStyle/>
          <a:p>
            <a:pPr marL="38100" marR="0" lvl="0" indent="0" algn="l" rtl="0">
              <a:lnSpc>
                <a:spcPct val="100000"/>
              </a:lnSpc>
              <a:spcBef>
                <a:spcPts val="0"/>
              </a:spcBef>
              <a:spcAft>
                <a:spcPts val="0"/>
              </a:spcAft>
              <a:buNone/>
            </a:pPr>
            <a:r>
              <a:rPr lang="it-IT" sz="600" b="1" dirty="0">
                <a:solidFill>
                  <a:schemeClr val="dk1"/>
                </a:solidFill>
                <a:latin typeface="Calibri"/>
                <a:ea typeface="Calibri"/>
                <a:cs typeface="Calibri"/>
                <a:sym typeface="Calibri"/>
              </a:rPr>
              <a:t>16 / 20</a:t>
            </a:r>
            <a:endParaRPr sz="600" dirty="0">
              <a:solidFill>
                <a:schemeClr val="dk1"/>
              </a:solidFill>
              <a:latin typeface="Calibri"/>
              <a:ea typeface="Calibri"/>
              <a:cs typeface="Calibri"/>
              <a:sym typeface="Calibri"/>
            </a:endParaRPr>
          </a:p>
        </p:txBody>
      </p:sp>
      <p:sp>
        <p:nvSpPr>
          <p:cNvPr id="324" name="Google Shape;324;gea996d0bb1_0_96"/>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325" name="Google Shape;325;gea996d0bb1_0_96"/>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pic>
        <p:nvPicPr>
          <p:cNvPr id="337" name="Google Shape;337;gea996d0bb1_0_96"/>
          <p:cNvPicPr preferRelativeResize="0"/>
          <p:nvPr/>
        </p:nvPicPr>
        <p:blipFill>
          <a:blip r:embed="rId5">
            <a:alphaModFix/>
          </a:blip>
          <a:stretch>
            <a:fillRect/>
          </a:stretch>
        </p:blipFill>
        <p:spPr>
          <a:xfrm>
            <a:off x="1611207" y="750239"/>
            <a:ext cx="2685207" cy="1242069"/>
          </a:xfrm>
          <a:prstGeom prst="rect">
            <a:avLst/>
          </a:prstGeom>
          <a:noFill/>
          <a:ln>
            <a:noFill/>
          </a:ln>
        </p:spPr>
      </p:pic>
      <p:pic>
        <p:nvPicPr>
          <p:cNvPr id="338" name="Google Shape;338;gea996d0bb1_0_96"/>
          <p:cNvPicPr preferRelativeResize="0"/>
          <p:nvPr/>
        </p:nvPicPr>
        <p:blipFill>
          <a:blip r:embed="rId6">
            <a:alphaModFix/>
          </a:blip>
          <a:stretch>
            <a:fillRect/>
          </a:stretch>
        </p:blipFill>
        <p:spPr>
          <a:xfrm>
            <a:off x="239829" y="2043575"/>
            <a:ext cx="2685207" cy="1279949"/>
          </a:xfrm>
          <a:prstGeom prst="rect">
            <a:avLst/>
          </a:prstGeom>
          <a:noFill/>
          <a:ln>
            <a:noFill/>
          </a:ln>
        </p:spPr>
      </p:pic>
      <p:grpSp>
        <p:nvGrpSpPr>
          <p:cNvPr id="46" name="Google Shape;302;p6">
            <a:extLst>
              <a:ext uri="{FF2B5EF4-FFF2-40B4-BE49-F238E27FC236}">
                <a16:creationId xmlns:a16="http://schemas.microsoft.com/office/drawing/2014/main" id="{7A4BCA11-40D9-194C-8C67-6487E1EFD1DF}"/>
              </a:ext>
            </a:extLst>
          </p:cNvPr>
          <p:cNvGrpSpPr/>
          <p:nvPr/>
        </p:nvGrpSpPr>
        <p:grpSpPr>
          <a:xfrm>
            <a:off x="672585" y="472995"/>
            <a:ext cx="3262820" cy="287134"/>
            <a:chOff x="697991" y="597395"/>
            <a:chExt cx="3262820" cy="287134"/>
          </a:xfrm>
        </p:grpSpPr>
        <p:sp>
          <p:nvSpPr>
            <p:cNvPr id="47" name="Google Shape;303;p6">
              <a:extLst>
                <a:ext uri="{FF2B5EF4-FFF2-40B4-BE49-F238E27FC236}">
                  <a16:creationId xmlns:a16="http://schemas.microsoft.com/office/drawing/2014/main" id="{2BB5EEF6-69B8-724D-95D5-C4B8B366C920}"/>
                </a:ext>
              </a:extLst>
            </p:cNvPr>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8" name="Google Shape;304;p6">
              <a:extLst>
                <a:ext uri="{FF2B5EF4-FFF2-40B4-BE49-F238E27FC236}">
                  <a16:creationId xmlns:a16="http://schemas.microsoft.com/office/drawing/2014/main" id="{FB381450-08DF-E043-A73E-FFBCB24423B3}"/>
                </a:ext>
              </a:extLst>
            </p:cNvPr>
            <p:cNvPicPr preferRelativeResize="0"/>
            <p:nvPr/>
          </p:nvPicPr>
          <p:blipFill rotWithShape="1">
            <a:blip r:embed="rId7">
              <a:alphaModFix/>
            </a:blip>
            <a:srcRect/>
            <a:stretch/>
          </p:blipFill>
          <p:spPr>
            <a:xfrm>
              <a:off x="748792" y="782929"/>
              <a:ext cx="101600" cy="101600"/>
            </a:xfrm>
            <a:prstGeom prst="rect">
              <a:avLst/>
            </a:prstGeom>
            <a:noFill/>
            <a:ln>
              <a:noFill/>
            </a:ln>
          </p:spPr>
        </p:pic>
        <p:pic>
          <p:nvPicPr>
            <p:cNvPr id="49" name="Google Shape;305;p6">
              <a:extLst>
                <a:ext uri="{FF2B5EF4-FFF2-40B4-BE49-F238E27FC236}">
                  <a16:creationId xmlns:a16="http://schemas.microsoft.com/office/drawing/2014/main" id="{4FA9DC2D-B0A8-8045-B827-5682C3A7EFDA}"/>
                </a:ext>
              </a:extLst>
            </p:cNvPr>
            <p:cNvPicPr preferRelativeResize="0"/>
            <p:nvPr/>
          </p:nvPicPr>
          <p:blipFill rotWithShape="1">
            <a:blip r:embed="rId8">
              <a:alphaModFix/>
            </a:blip>
            <a:srcRect/>
            <a:stretch/>
          </p:blipFill>
          <p:spPr>
            <a:xfrm>
              <a:off x="799592" y="770229"/>
              <a:ext cx="3161219" cy="114300"/>
            </a:xfrm>
            <a:prstGeom prst="rect">
              <a:avLst/>
            </a:prstGeom>
            <a:noFill/>
            <a:ln>
              <a:noFill/>
            </a:ln>
          </p:spPr>
        </p:pic>
        <p:pic>
          <p:nvPicPr>
            <p:cNvPr id="50" name="Google Shape;306;p6">
              <a:extLst>
                <a:ext uri="{FF2B5EF4-FFF2-40B4-BE49-F238E27FC236}">
                  <a16:creationId xmlns:a16="http://schemas.microsoft.com/office/drawing/2014/main" id="{29814FB3-428D-5645-AC54-2BC3D873A89A}"/>
                </a:ext>
              </a:extLst>
            </p:cNvPr>
            <p:cNvPicPr preferRelativeResize="0"/>
            <p:nvPr/>
          </p:nvPicPr>
          <p:blipFill rotWithShape="1">
            <a:blip r:embed="rId9">
              <a:alphaModFix/>
            </a:blip>
            <a:srcRect/>
            <a:stretch/>
          </p:blipFill>
          <p:spPr>
            <a:xfrm>
              <a:off x="3910045" y="647966"/>
              <a:ext cx="50766" cy="134962"/>
            </a:xfrm>
            <a:prstGeom prst="rect">
              <a:avLst/>
            </a:prstGeom>
            <a:noFill/>
            <a:ln>
              <a:noFill/>
            </a:ln>
          </p:spPr>
        </p:pic>
        <p:sp>
          <p:nvSpPr>
            <p:cNvPr id="51" name="Google Shape;307;p6">
              <a:extLst>
                <a:ext uri="{FF2B5EF4-FFF2-40B4-BE49-F238E27FC236}">
                  <a16:creationId xmlns:a16="http://schemas.microsoft.com/office/drawing/2014/main" id="{80D78000-B182-CE4E-B5B2-31496CA08B70}"/>
                </a:ext>
              </a:extLst>
            </p:cNvPr>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308;p6">
              <a:extLst>
                <a:ext uri="{FF2B5EF4-FFF2-40B4-BE49-F238E27FC236}">
                  <a16:creationId xmlns:a16="http://schemas.microsoft.com/office/drawing/2014/main" id="{17F191AA-7D6D-C74E-9E7E-B5E3FF981FED}"/>
                </a:ext>
              </a:extLst>
            </p:cNvPr>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309;p6">
              <a:extLst>
                <a:ext uri="{FF2B5EF4-FFF2-40B4-BE49-F238E27FC236}">
                  <a16:creationId xmlns:a16="http://schemas.microsoft.com/office/drawing/2014/main" id="{BA48BC78-BBB3-FB4D-BE1C-59ADD6857B11}"/>
                </a:ext>
              </a:extLst>
            </p:cNvPr>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310;p6">
              <a:extLst>
                <a:ext uri="{FF2B5EF4-FFF2-40B4-BE49-F238E27FC236}">
                  <a16:creationId xmlns:a16="http://schemas.microsoft.com/office/drawing/2014/main" id="{A6A30E3F-1B27-CA4A-8C11-979A22549122}"/>
                </a:ext>
              </a:extLst>
            </p:cNvPr>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311;p6">
              <a:extLst>
                <a:ext uri="{FF2B5EF4-FFF2-40B4-BE49-F238E27FC236}">
                  <a16:creationId xmlns:a16="http://schemas.microsoft.com/office/drawing/2014/main" id="{4A81D0B5-02F4-5B44-AE3F-D0D2699FB76F}"/>
                </a:ext>
              </a:extLst>
            </p:cNvPr>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6" name="Google Shape;312;p6">
            <a:extLst>
              <a:ext uri="{FF2B5EF4-FFF2-40B4-BE49-F238E27FC236}">
                <a16:creationId xmlns:a16="http://schemas.microsoft.com/office/drawing/2014/main" id="{264AFDA3-4FE8-C246-AD0C-47FE7F669229}"/>
              </a:ext>
            </a:extLst>
          </p:cNvPr>
          <p:cNvSpPr txBox="1"/>
          <p:nvPr/>
        </p:nvSpPr>
        <p:spPr>
          <a:xfrm>
            <a:off x="617517" y="421388"/>
            <a:ext cx="3317887" cy="354000"/>
          </a:xfrm>
          <a:prstGeom prst="rect">
            <a:avLst/>
          </a:prstGeom>
          <a:noFill/>
          <a:ln>
            <a:noFill/>
          </a:ln>
        </p:spPr>
        <p:txBody>
          <a:bodyPr spcFirstLastPara="1" wrap="square" lIns="91425" tIns="91425" rIns="91425" bIns="91425" anchor="t" anchorCtr="0">
            <a:spAutoFit/>
          </a:bodyPr>
          <a:lstStyle/>
          <a:p>
            <a:pPr marL="12700" lvl="0" algn="ctr"/>
            <a:r>
              <a:rPr lang="en-GB" sz="1100" dirty="0">
                <a:solidFill>
                  <a:srgbClr val="812433"/>
                </a:solidFill>
                <a:latin typeface="Calibri"/>
                <a:ea typeface="Calibri"/>
                <a:cs typeface="Calibri"/>
                <a:sym typeface="Calibri"/>
              </a:rPr>
              <a:t>Current and Temperature </a:t>
            </a:r>
            <a:r>
              <a:rPr lang="en-GB" sz="1100" dirty="0">
                <a:solidFill>
                  <a:schemeClr val="dk1"/>
                </a:solidFill>
                <a:latin typeface="Calibri"/>
                <a:ea typeface="Calibri"/>
                <a:cs typeface="Calibri"/>
                <a:sym typeface="Calibri"/>
              </a:rPr>
              <a:t>Over Time</a:t>
            </a:r>
          </a:p>
        </p:txBody>
      </p:sp>
      <p:sp>
        <p:nvSpPr>
          <p:cNvPr id="58" name="Google Shape;56;p1">
            <a:extLst>
              <a:ext uri="{FF2B5EF4-FFF2-40B4-BE49-F238E27FC236}">
                <a16:creationId xmlns:a16="http://schemas.microsoft.com/office/drawing/2014/main" id="{240FBC78-ED35-3945-B01F-253E5D8403EB}"/>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1"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2"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3"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4"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
        <p:nvSpPr>
          <p:cNvPr id="61" name="Google Shape;275;gea1158eb23_0_226">
            <a:extLst>
              <a:ext uri="{FF2B5EF4-FFF2-40B4-BE49-F238E27FC236}">
                <a16:creationId xmlns:a16="http://schemas.microsoft.com/office/drawing/2014/main" id="{F925444C-E152-1546-BBB4-DFCD1BDA7A77}"/>
              </a:ext>
            </a:extLst>
          </p:cNvPr>
          <p:cNvSpPr/>
          <p:nvPr/>
        </p:nvSpPr>
        <p:spPr>
          <a:xfrm>
            <a:off x="1184343" y="1271223"/>
            <a:ext cx="400200" cy="200100"/>
          </a:xfrm>
          <a:prstGeom prst="rightArrow">
            <a:avLst>
              <a:gd name="adj1" fmla="val 50000"/>
              <a:gd name="adj2" fmla="val 50000"/>
            </a:avLst>
          </a:prstGeom>
          <a:solidFill>
            <a:schemeClr val="lt2"/>
          </a:solidFill>
          <a:ln w="9525" cap="flat" cmpd="sng">
            <a:solidFill>
              <a:srgbClr val="812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126;gea1158eb23_0_0">
            <a:extLst>
              <a:ext uri="{FF2B5EF4-FFF2-40B4-BE49-F238E27FC236}">
                <a16:creationId xmlns:a16="http://schemas.microsoft.com/office/drawing/2014/main" id="{C034E9E0-5414-C54C-BFC3-70C72DBF43A9}"/>
              </a:ext>
            </a:extLst>
          </p:cNvPr>
          <p:cNvPicPr preferRelativeResize="0"/>
          <p:nvPr/>
        </p:nvPicPr>
        <p:blipFill>
          <a:blip r:embed="rId15">
            <a:alphaModFix/>
          </a:blip>
          <a:stretch>
            <a:fillRect/>
          </a:stretch>
        </p:blipFill>
        <p:spPr>
          <a:xfrm>
            <a:off x="3295410" y="2084018"/>
            <a:ext cx="1074862" cy="1172097"/>
          </a:xfrm>
          <a:prstGeom prst="rect">
            <a:avLst/>
          </a:prstGeom>
          <a:noFill/>
          <a:ln>
            <a:noFill/>
          </a:ln>
        </p:spPr>
      </p:pic>
      <p:sp>
        <p:nvSpPr>
          <p:cNvPr id="63" name="Google Shape;275;gea1158eb23_0_226">
            <a:extLst>
              <a:ext uri="{FF2B5EF4-FFF2-40B4-BE49-F238E27FC236}">
                <a16:creationId xmlns:a16="http://schemas.microsoft.com/office/drawing/2014/main" id="{2CB61600-C8A4-8B4E-AF2A-0C09F90D0AB8}"/>
              </a:ext>
            </a:extLst>
          </p:cNvPr>
          <p:cNvSpPr/>
          <p:nvPr/>
        </p:nvSpPr>
        <p:spPr>
          <a:xfrm rot="10800000">
            <a:off x="3019066" y="2583499"/>
            <a:ext cx="400200" cy="200100"/>
          </a:xfrm>
          <a:prstGeom prst="rightArrow">
            <a:avLst>
              <a:gd name="adj1" fmla="val 50000"/>
              <a:gd name="adj2" fmla="val 50000"/>
            </a:avLst>
          </a:prstGeom>
          <a:solidFill>
            <a:schemeClr val="lt2"/>
          </a:solidFill>
          <a:ln w="9525" cap="flat" cmpd="sng">
            <a:solidFill>
              <a:srgbClr val="812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Immagine 63">
            <a:extLst>
              <a:ext uri="{FF2B5EF4-FFF2-40B4-BE49-F238E27FC236}">
                <a16:creationId xmlns:a16="http://schemas.microsoft.com/office/drawing/2014/main" id="{F59CEBE1-4782-2B48-B8AC-0D3AA8B78335}"/>
              </a:ext>
            </a:extLst>
          </p:cNvPr>
          <p:cNvPicPr>
            <a:picLocks noChangeAspect="1"/>
          </p:cNvPicPr>
          <p:nvPr/>
        </p:nvPicPr>
        <p:blipFill>
          <a:blip r:embed="rId16"/>
          <a:stretch>
            <a:fillRect/>
          </a:stretch>
        </p:blipFill>
        <p:spPr>
          <a:xfrm>
            <a:off x="122842" y="791486"/>
            <a:ext cx="1087070" cy="964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500" fill="hold"/>
                                        <p:tgtEl>
                                          <p:spTgt spid="64"/>
                                        </p:tgtEl>
                                        <p:attrNameLst>
                                          <p:attrName>ppt_x</p:attrName>
                                        </p:attrNameLst>
                                      </p:cBhvr>
                                      <p:tavLst>
                                        <p:tav tm="0">
                                          <p:val>
                                            <p:strVal val="1+#ppt_w/2"/>
                                          </p:val>
                                        </p:tav>
                                        <p:tav tm="100000">
                                          <p:val>
                                            <p:strVal val="#ppt_x"/>
                                          </p:val>
                                        </p:tav>
                                      </p:tavLst>
                                    </p:anim>
                                    <p:anim calcmode="lin" valueType="num">
                                      <p:cBhvr additive="base">
                                        <p:cTn id="8" dur="1500" fill="hold"/>
                                        <p:tgtEl>
                                          <p:spTgt spid="64"/>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00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1000"/>
                                        <p:tgtEl>
                                          <p:spTgt spid="61"/>
                                        </p:tgtEl>
                                        <p:attrNameLst>
                                          <p:attrName>ppt_x</p:attrName>
                                        </p:attrNameLst>
                                      </p:cBhvr>
                                      <p:tavLst>
                                        <p:tav tm="0">
                                          <p:val>
                                            <p:strVal val="#ppt_x-#ppt_w*1.125000"/>
                                          </p:val>
                                        </p:tav>
                                        <p:tav tm="100000">
                                          <p:val>
                                            <p:strVal val="#ppt_x"/>
                                          </p:val>
                                        </p:tav>
                                      </p:tavLst>
                                    </p:anim>
                                    <p:animEffect transition="in" filter="wipe(right)">
                                      <p:cBhvr>
                                        <p:cTn id="12" dur="1000"/>
                                        <p:tgtEl>
                                          <p:spTgt spid="61"/>
                                        </p:tgtEl>
                                      </p:cBhvr>
                                    </p:animEffect>
                                  </p:childTnLst>
                                </p:cTn>
                              </p:par>
                              <p:par>
                                <p:cTn id="13" presetID="3" presetClass="entr" presetSubtype="5" fill="hold" nodeType="withEffect">
                                  <p:stCondLst>
                                    <p:cond delay="3000"/>
                                  </p:stCondLst>
                                  <p:childTnLst>
                                    <p:set>
                                      <p:cBhvr>
                                        <p:cTn id="14" dur="1" fill="hold">
                                          <p:stCondLst>
                                            <p:cond delay="0"/>
                                          </p:stCondLst>
                                        </p:cTn>
                                        <p:tgtEl>
                                          <p:spTgt spid="337"/>
                                        </p:tgtEl>
                                        <p:attrNameLst>
                                          <p:attrName>style.visibility</p:attrName>
                                        </p:attrNameLst>
                                      </p:cBhvr>
                                      <p:to>
                                        <p:strVal val="visible"/>
                                      </p:to>
                                    </p:set>
                                    <p:animEffect transition="in" filter="blinds(vertical)">
                                      <p:cBhvr>
                                        <p:cTn id="15" dur="1500"/>
                                        <p:tgtEl>
                                          <p:spTgt spid="33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additive="base">
                                        <p:cTn id="20" dur="1500" fill="hold"/>
                                        <p:tgtEl>
                                          <p:spTgt spid="62"/>
                                        </p:tgtEl>
                                        <p:attrNameLst>
                                          <p:attrName>ppt_x</p:attrName>
                                        </p:attrNameLst>
                                      </p:cBhvr>
                                      <p:tavLst>
                                        <p:tav tm="0">
                                          <p:val>
                                            <p:strVal val="0-#ppt_w/2"/>
                                          </p:val>
                                        </p:tav>
                                        <p:tav tm="100000">
                                          <p:val>
                                            <p:strVal val="#ppt_x"/>
                                          </p:val>
                                        </p:tav>
                                      </p:tavLst>
                                    </p:anim>
                                    <p:anim calcmode="lin" valueType="num">
                                      <p:cBhvr additive="base">
                                        <p:cTn id="21" dur="1500" fill="hold"/>
                                        <p:tgtEl>
                                          <p:spTgt spid="62"/>
                                        </p:tgtEl>
                                        <p:attrNameLst>
                                          <p:attrName>ppt_y</p:attrName>
                                        </p:attrNameLst>
                                      </p:cBhvr>
                                      <p:tavLst>
                                        <p:tav tm="0">
                                          <p:val>
                                            <p:strVal val="#ppt_y"/>
                                          </p:val>
                                        </p:tav>
                                        <p:tav tm="100000">
                                          <p:val>
                                            <p:strVal val="#ppt_y"/>
                                          </p:val>
                                        </p:tav>
                                      </p:tavLst>
                                    </p:anim>
                                  </p:childTnLst>
                                </p:cTn>
                              </p:par>
                              <p:par>
                                <p:cTn id="22" presetID="12" presetClass="entr" presetSubtype="2" fill="hold" grpId="0" nodeType="withEffect">
                                  <p:stCondLst>
                                    <p:cond delay="2000"/>
                                  </p:stCondLst>
                                  <p:childTnLst>
                                    <p:set>
                                      <p:cBhvr>
                                        <p:cTn id="23" dur="1" fill="hold">
                                          <p:stCondLst>
                                            <p:cond delay="0"/>
                                          </p:stCondLst>
                                        </p:cTn>
                                        <p:tgtEl>
                                          <p:spTgt spid="63"/>
                                        </p:tgtEl>
                                        <p:attrNameLst>
                                          <p:attrName>style.visibility</p:attrName>
                                        </p:attrNameLst>
                                      </p:cBhvr>
                                      <p:to>
                                        <p:strVal val="visible"/>
                                      </p:to>
                                    </p:set>
                                    <p:anim calcmode="lin" valueType="num">
                                      <p:cBhvr additive="base">
                                        <p:cTn id="24" dur="1000"/>
                                        <p:tgtEl>
                                          <p:spTgt spid="63"/>
                                        </p:tgtEl>
                                        <p:attrNameLst>
                                          <p:attrName>ppt_x</p:attrName>
                                        </p:attrNameLst>
                                      </p:cBhvr>
                                      <p:tavLst>
                                        <p:tav tm="0">
                                          <p:val>
                                            <p:strVal val="#ppt_x+#ppt_w*1.125000"/>
                                          </p:val>
                                        </p:tav>
                                        <p:tav tm="100000">
                                          <p:val>
                                            <p:strVal val="#ppt_x"/>
                                          </p:val>
                                        </p:tav>
                                      </p:tavLst>
                                    </p:anim>
                                    <p:animEffect transition="in" filter="wipe(left)">
                                      <p:cBhvr>
                                        <p:cTn id="25" dur="1000"/>
                                        <p:tgtEl>
                                          <p:spTgt spid="63"/>
                                        </p:tgtEl>
                                      </p:cBhvr>
                                    </p:animEffect>
                                  </p:childTnLst>
                                </p:cTn>
                              </p:par>
                              <p:par>
                                <p:cTn id="26" presetID="3" presetClass="entr" presetSubtype="5" fill="hold" nodeType="withEffect">
                                  <p:stCondLst>
                                    <p:cond delay="3000"/>
                                  </p:stCondLst>
                                  <p:childTnLst>
                                    <p:set>
                                      <p:cBhvr>
                                        <p:cTn id="27" dur="1" fill="hold">
                                          <p:stCondLst>
                                            <p:cond delay="0"/>
                                          </p:stCondLst>
                                        </p:cTn>
                                        <p:tgtEl>
                                          <p:spTgt spid="338"/>
                                        </p:tgtEl>
                                        <p:attrNameLst>
                                          <p:attrName>style.visibility</p:attrName>
                                        </p:attrNameLst>
                                      </p:cBhvr>
                                      <p:to>
                                        <p:strVal val="visible"/>
                                      </p:to>
                                    </p:set>
                                    <p:animEffect transition="in" filter="blinds(vertical)">
                                      <p:cBhvr>
                                        <p:cTn id="28" dur="15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sp>
        <p:nvSpPr>
          <p:cNvPr id="344" name="Google Shape;344;gea996d0bb1_0_127"/>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6" name="Google Shape;346;gea996d0bb1_0_127"/>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347" name="Google Shape;347;gea996d0bb1_0_127"/>
          <p:cNvSpPr txBox="1"/>
          <p:nvPr/>
        </p:nvSpPr>
        <p:spPr>
          <a:xfrm>
            <a:off x="136499" y="123809"/>
            <a:ext cx="1885200" cy="2328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dirty="0">
                <a:solidFill>
                  <a:srgbClr val="FFFFFF"/>
                </a:solidFill>
                <a:latin typeface="Calibri"/>
                <a:ea typeface="Calibri"/>
                <a:cs typeface="Calibri"/>
                <a:sym typeface="Calibri"/>
              </a:rPr>
              <a:t>Experimental Results</a:t>
            </a:r>
            <a:endParaRPr lang="en-GB" sz="1400" dirty="0">
              <a:solidFill>
                <a:schemeClr val="dk1"/>
              </a:solidFill>
              <a:latin typeface="Calibri"/>
              <a:ea typeface="Calibri"/>
              <a:cs typeface="Calibri"/>
              <a:sym typeface="Calibri"/>
            </a:endParaRPr>
          </a:p>
        </p:txBody>
      </p:sp>
      <p:sp>
        <p:nvSpPr>
          <p:cNvPr id="348" name="Google Shape;348;gea996d0bb1_0_127"/>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gea996d0bb1_0_127"/>
          <p:cNvSpPr txBox="1"/>
          <p:nvPr/>
        </p:nvSpPr>
        <p:spPr>
          <a:xfrm>
            <a:off x="69900" y="3324475"/>
            <a:ext cx="296400" cy="106500"/>
          </a:xfrm>
          <a:prstGeom prst="rect">
            <a:avLst/>
          </a:prstGeom>
          <a:noFill/>
          <a:ln>
            <a:noFill/>
          </a:ln>
        </p:spPr>
        <p:txBody>
          <a:bodyPr spcFirstLastPara="1" wrap="square" lIns="0" tIns="13950" rIns="0" bIns="0" anchor="t" anchorCtr="0">
            <a:spAutoFit/>
          </a:bodyPr>
          <a:lstStyle/>
          <a:p>
            <a:pPr marL="38100" marR="0" lvl="0" indent="0" algn="l" rtl="0">
              <a:lnSpc>
                <a:spcPct val="100000"/>
              </a:lnSpc>
              <a:spcBef>
                <a:spcPts val="0"/>
              </a:spcBef>
              <a:spcAft>
                <a:spcPts val="0"/>
              </a:spcAft>
              <a:buNone/>
            </a:pPr>
            <a:r>
              <a:rPr lang="it-IT" sz="600" b="1" dirty="0">
                <a:solidFill>
                  <a:schemeClr val="dk1"/>
                </a:solidFill>
                <a:latin typeface="Calibri"/>
                <a:ea typeface="Calibri"/>
                <a:cs typeface="Calibri"/>
                <a:sym typeface="Calibri"/>
              </a:rPr>
              <a:t>17 / 20</a:t>
            </a:r>
            <a:endParaRPr sz="600" dirty="0">
              <a:solidFill>
                <a:schemeClr val="dk1"/>
              </a:solidFill>
              <a:latin typeface="Calibri"/>
              <a:ea typeface="Calibri"/>
              <a:cs typeface="Calibri"/>
              <a:sym typeface="Calibri"/>
            </a:endParaRPr>
          </a:p>
        </p:txBody>
      </p:sp>
      <p:sp>
        <p:nvSpPr>
          <p:cNvPr id="350" name="Google Shape;350;gea996d0bb1_0_127"/>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351" name="Google Shape;351;gea996d0bb1_0_127"/>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pic>
        <p:nvPicPr>
          <p:cNvPr id="363" name="Google Shape;363;gea996d0bb1_0_127"/>
          <p:cNvPicPr preferRelativeResize="0"/>
          <p:nvPr/>
        </p:nvPicPr>
        <p:blipFill>
          <a:blip r:embed="rId5">
            <a:alphaModFix/>
          </a:blip>
          <a:stretch>
            <a:fillRect/>
          </a:stretch>
        </p:blipFill>
        <p:spPr>
          <a:xfrm>
            <a:off x="1646106" y="750239"/>
            <a:ext cx="2685207" cy="1242068"/>
          </a:xfrm>
          <a:prstGeom prst="rect">
            <a:avLst/>
          </a:prstGeom>
          <a:noFill/>
          <a:ln>
            <a:noFill/>
          </a:ln>
        </p:spPr>
      </p:pic>
      <p:pic>
        <p:nvPicPr>
          <p:cNvPr id="364" name="Google Shape;364;gea996d0bb1_0_127"/>
          <p:cNvPicPr preferRelativeResize="0"/>
          <p:nvPr/>
        </p:nvPicPr>
        <p:blipFill>
          <a:blip r:embed="rId6">
            <a:alphaModFix/>
          </a:blip>
          <a:stretch>
            <a:fillRect/>
          </a:stretch>
        </p:blipFill>
        <p:spPr>
          <a:xfrm>
            <a:off x="239828" y="2043575"/>
            <a:ext cx="2685207" cy="1242068"/>
          </a:xfrm>
          <a:prstGeom prst="rect">
            <a:avLst/>
          </a:prstGeom>
          <a:noFill/>
          <a:ln>
            <a:noFill/>
          </a:ln>
        </p:spPr>
      </p:pic>
      <p:grpSp>
        <p:nvGrpSpPr>
          <p:cNvPr id="24" name="Google Shape;302;p6">
            <a:extLst>
              <a:ext uri="{FF2B5EF4-FFF2-40B4-BE49-F238E27FC236}">
                <a16:creationId xmlns:a16="http://schemas.microsoft.com/office/drawing/2014/main" id="{9643D52F-8607-A342-9D6A-8A1DE537D00A}"/>
              </a:ext>
            </a:extLst>
          </p:cNvPr>
          <p:cNvGrpSpPr/>
          <p:nvPr/>
        </p:nvGrpSpPr>
        <p:grpSpPr>
          <a:xfrm>
            <a:off x="672585" y="472995"/>
            <a:ext cx="3262820" cy="287134"/>
            <a:chOff x="697991" y="597395"/>
            <a:chExt cx="3262820" cy="287134"/>
          </a:xfrm>
        </p:grpSpPr>
        <p:sp>
          <p:nvSpPr>
            <p:cNvPr id="25" name="Google Shape;303;p6">
              <a:extLst>
                <a:ext uri="{FF2B5EF4-FFF2-40B4-BE49-F238E27FC236}">
                  <a16:creationId xmlns:a16="http://schemas.microsoft.com/office/drawing/2014/main" id="{44A29038-6DF8-994C-A322-78A01569CFDB}"/>
                </a:ext>
              </a:extLst>
            </p:cNvPr>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6" name="Google Shape;304;p6">
              <a:extLst>
                <a:ext uri="{FF2B5EF4-FFF2-40B4-BE49-F238E27FC236}">
                  <a16:creationId xmlns:a16="http://schemas.microsoft.com/office/drawing/2014/main" id="{27E1E4CF-4332-8E48-A6B1-68FAA6CF3020}"/>
                </a:ext>
              </a:extLst>
            </p:cNvPr>
            <p:cNvPicPr preferRelativeResize="0"/>
            <p:nvPr/>
          </p:nvPicPr>
          <p:blipFill rotWithShape="1">
            <a:blip r:embed="rId7">
              <a:alphaModFix/>
            </a:blip>
            <a:srcRect/>
            <a:stretch/>
          </p:blipFill>
          <p:spPr>
            <a:xfrm>
              <a:off x="748792" y="782929"/>
              <a:ext cx="101600" cy="101600"/>
            </a:xfrm>
            <a:prstGeom prst="rect">
              <a:avLst/>
            </a:prstGeom>
            <a:noFill/>
            <a:ln>
              <a:noFill/>
            </a:ln>
          </p:spPr>
        </p:pic>
        <p:pic>
          <p:nvPicPr>
            <p:cNvPr id="27" name="Google Shape;305;p6">
              <a:extLst>
                <a:ext uri="{FF2B5EF4-FFF2-40B4-BE49-F238E27FC236}">
                  <a16:creationId xmlns:a16="http://schemas.microsoft.com/office/drawing/2014/main" id="{057AFF35-398B-414C-9784-6224F572B0C6}"/>
                </a:ext>
              </a:extLst>
            </p:cNvPr>
            <p:cNvPicPr preferRelativeResize="0"/>
            <p:nvPr/>
          </p:nvPicPr>
          <p:blipFill rotWithShape="1">
            <a:blip r:embed="rId8">
              <a:alphaModFix/>
            </a:blip>
            <a:srcRect/>
            <a:stretch/>
          </p:blipFill>
          <p:spPr>
            <a:xfrm>
              <a:off x="799592" y="770229"/>
              <a:ext cx="3161219" cy="114300"/>
            </a:xfrm>
            <a:prstGeom prst="rect">
              <a:avLst/>
            </a:prstGeom>
            <a:noFill/>
            <a:ln>
              <a:noFill/>
            </a:ln>
          </p:spPr>
        </p:pic>
        <p:pic>
          <p:nvPicPr>
            <p:cNvPr id="28" name="Google Shape;306;p6">
              <a:extLst>
                <a:ext uri="{FF2B5EF4-FFF2-40B4-BE49-F238E27FC236}">
                  <a16:creationId xmlns:a16="http://schemas.microsoft.com/office/drawing/2014/main" id="{E46B5DAB-4644-F843-A8BD-8194C34E00F8}"/>
                </a:ext>
              </a:extLst>
            </p:cNvPr>
            <p:cNvPicPr preferRelativeResize="0"/>
            <p:nvPr/>
          </p:nvPicPr>
          <p:blipFill rotWithShape="1">
            <a:blip r:embed="rId9">
              <a:alphaModFix/>
            </a:blip>
            <a:srcRect/>
            <a:stretch/>
          </p:blipFill>
          <p:spPr>
            <a:xfrm>
              <a:off x="3910045" y="647966"/>
              <a:ext cx="50766" cy="134962"/>
            </a:xfrm>
            <a:prstGeom prst="rect">
              <a:avLst/>
            </a:prstGeom>
            <a:noFill/>
            <a:ln>
              <a:noFill/>
            </a:ln>
          </p:spPr>
        </p:pic>
        <p:sp>
          <p:nvSpPr>
            <p:cNvPr id="29" name="Google Shape;307;p6">
              <a:extLst>
                <a:ext uri="{FF2B5EF4-FFF2-40B4-BE49-F238E27FC236}">
                  <a16:creationId xmlns:a16="http://schemas.microsoft.com/office/drawing/2014/main" id="{98D717BE-70FE-5B48-A3EA-EE471EF0C1E5}"/>
                </a:ext>
              </a:extLst>
            </p:cNvPr>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8;p6">
              <a:extLst>
                <a:ext uri="{FF2B5EF4-FFF2-40B4-BE49-F238E27FC236}">
                  <a16:creationId xmlns:a16="http://schemas.microsoft.com/office/drawing/2014/main" id="{53FEFFDC-2EEC-C84C-A9DC-A57D1544A149}"/>
                </a:ext>
              </a:extLst>
            </p:cNvPr>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09;p6">
              <a:extLst>
                <a:ext uri="{FF2B5EF4-FFF2-40B4-BE49-F238E27FC236}">
                  <a16:creationId xmlns:a16="http://schemas.microsoft.com/office/drawing/2014/main" id="{7D5A0108-C281-D547-85C4-98BE9CD7E86F}"/>
                </a:ext>
              </a:extLst>
            </p:cNvPr>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10;p6">
              <a:extLst>
                <a:ext uri="{FF2B5EF4-FFF2-40B4-BE49-F238E27FC236}">
                  <a16:creationId xmlns:a16="http://schemas.microsoft.com/office/drawing/2014/main" id="{4B75FE54-9B8B-604C-BDD1-2883B93EB26C}"/>
                </a:ext>
              </a:extLst>
            </p:cNvPr>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11;p6">
              <a:extLst>
                <a:ext uri="{FF2B5EF4-FFF2-40B4-BE49-F238E27FC236}">
                  <a16:creationId xmlns:a16="http://schemas.microsoft.com/office/drawing/2014/main" id="{F91D9F06-80A7-F34D-AD89-1D2F0C694CD3}"/>
                </a:ext>
              </a:extLst>
            </p:cNvPr>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 name="Google Shape;312;p6">
            <a:extLst>
              <a:ext uri="{FF2B5EF4-FFF2-40B4-BE49-F238E27FC236}">
                <a16:creationId xmlns:a16="http://schemas.microsoft.com/office/drawing/2014/main" id="{C31360CE-88B1-2541-A174-CD72F8C4BB32}"/>
              </a:ext>
            </a:extLst>
          </p:cNvPr>
          <p:cNvSpPr txBox="1"/>
          <p:nvPr/>
        </p:nvSpPr>
        <p:spPr>
          <a:xfrm>
            <a:off x="617517" y="421388"/>
            <a:ext cx="3317887" cy="354000"/>
          </a:xfrm>
          <a:prstGeom prst="rect">
            <a:avLst/>
          </a:prstGeom>
          <a:noFill/>
          <a:ln>
            <a:noFill/>
          </a:ln>
        </p:spPr>
        <p:txBody>
          <a:bodyPr spcFirstLastPara="1" wrap="square" lIns="91425" tIns="91425" rIns="91425" bIns="91425" anchor="t" anchorCtr="0">
            <a:spAutoFit/>
          </a:bodyPr>
          <a:lstStyle/>
          <a:p>
            <a:pPr marL="12700" lvl="0" algn="ctr"/>
            <a:r>
              <a:rPr lang="en-GB" sz="1100" dirty="0">
                <a:solidFill>
                  <a:srgbClr val="812433"/>
                </a:solidFill>
                <a:latin typeface="Calibri"/>
                <a:ea typeface="Calibri"/>
                <a:cs typeface="Calibri"/>
                <a:sym typeface="Calibri"/>
              </a:rPr>
              <a:t>Battery, Remaining Distance </a:t>
            </a:r>
            <a:r>
              <a:rPr lang="en-GB" sz="1100" dirty="0">
                <a:solidFill>
                  <a:schemeClr val="dk1"/>
                </a:solidFill>
                <a:latin typeface="Calibri"/>
                <a:ea typeface="Calibri"/>
                <a:cs typeface="Calibri"/>
                <a:sym typeface="Calibri"/>
              </a:rPr>
              <a:t>and</a:t>
            </a:r>
            <a:r>
              <a:rPr lang="en-GB" sz="1100" dirty="0">
                <a:solidFill>
                  <a:srgbClr val="812433"/>
                </a:solidFill>
                <a:latin typeface="Calibri"/>
                <a:ea typeface="Calibri"/>
                <a:cs typeface="Calibri"/>
                <a:sym typeface="Calibri"/>
              </a:rPr>
              <a:t> Voltage</a:t>
            </a:r>
            <a:r>
              <a:rPr lang="en-GB" sz="1100" dirty="0">
                <a:solidFill>
                  <a:schemeClr val="dk1"/>
                </a:solidFill>
                <a:latin typeface="Calibri"/>
                <a:ea typeface="Calibri"/>
                <a:cs typeface="Calibri"/>
                <a:sym typeface="Calibri"/>
              </a:rPr>
              <a:t> Over Time</a:t>
            </a:r>
          </a:p>
        </p:txBody>
      </p:sp>
      <p:sp>
        <p:nvSpPr>
          <p:cNvPr id="37" name="Google Shape;56;p1">
            <a:extLst>
              <a:ext uri="{FF2B5EF4-FFF2-40B4-BE49-F238E27FC236}">
                <a16:creationId xmlns:a16="http://schemas.microsoft.com/office/drawing/2014/main" id="{C44A1C71-45C9-4140-9D32-C2535FBA773B}"/>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1"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2"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3"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4"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pic>
        <p:nvPicPr>
          <p:cNvPr id="41" name="Immagine 40">
            <a:extLst>
              <a:ext uri="{FF2B5EF4-FFF2-40B4-BE49-F238E27FC236}">
                <a16:creationId xmlns:a16="http://schemas.microsoft.com/office/drawing/2014/main" id="{54AD1649-CCF7-334B-A71B-C4624F8DB1B6}"/>
              </a:ext>
            </a:extLst>
          </p:cNvPr>
          <p:cNvPicPr>
            <a:picLocks noChangeAspect="1"/>
          </p:cNvPicPr>
          <p:nvPr/>
        </p:nvPicPr>
        <p:blipFill>
          <a:blip r:embed="rId15"/>
          <a:stretch>
            <a:fillRect/>
          </a:stretch>
        </p:blipFill>
        <p:spPr>
          <a:xfrm>
            <a:off x="122842" y="791486"/>
            <a:ext cx="1087070" cy="964005"/>
          </a:xfrm>
          <a:prstGeom prst="rect">
            <a:avLst/>
          </a:prstGeom>
        </p:spPr>
      </p:pic>
      <p:sp>
        <p:nvSpPr>
          <p:cNvPr id="42" name="Google Shape;275;gea1158eb23_0_226">
            <a:extLst>
              <a:ext uri="{FF2B5EF4-FFF2-40B4-BE49-F238E27FC236}">
                <a16:creationId xmlns:a16="http://schemas.microsoft.com/office/drawing/2014/main" id="{C8345583-C499-BF4E-A01E-403A19031DBC}"/>
              </a:ext>
            </a:extLst>
          </p:cNvPr>
          <p:cNvSpPr/>
          <p:nvPr/>
        </p:nvSpPr>
        <p:spPr>
          <a:xfrm>
            <a:off x="1184343" y="1271223"/>
            <a:ext cx="400200" cy="200100"/>
          </a:xfrm>
          <a:prstGeom prst="rightArrow">
            <a:avLst>
              <a:gd name="adj1" fmla="val 50000"/>
              <a:gd name="adj2" fmla="val 50000"/>
            </a:avLst>
          </a:prstGeom>
          <a:solidFill>
            <a:schemeClr val="lt2"/>
          </a:solidFill>
          <a:ln w="9525" cap="flat" cmpd="sng">
            <a:solidFill>
              <a:srgbClr val="812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126;gea1158eb23_0_0">
            <a:extLst>
              <a:ext uri="{FF2B5EF4-FFF2-40B4-BE49-F238E27FC236}">
                <a16:creationId xmlns:a16="http://schemas.microsoft.com/office/drawing/2014/main" id="{FC6EA5CB-072F-E04E-8C95-7F8415A2073A}"/>
              </a:ext>
            </a:extLst>
          </p:cNvPr>
          <p:cNvPicPr preferRelativeResize="0"/>
          <p:nvPr/>
        </p:nvPicPr>
        <p:blipFill>
          <a:blip r:embed="rId16">
            <a:alphaModFix/>
          </a:blip>
          <a:stretch>
            <a:fillRect/>
          </a:stretch>
        </p:blipFill>
        <p:spPr>
          <a:xfrm>
            <a:off x="3295410" y="2084018"/>
            <a:ext cx="1074862" cy="1172097"/>
          </a:xfrm>
          <a:prstGeom prst="rect">
            <a:avLst/>
          </a:prstGeom>
          <a:noFill/>
          <a:ln>
            <a:noFill/>
          </a:ln>
        </p:spPr>
      </p:pic>
      <p:sp>
        <p:nvSpPr>
          <p:cNvPr id="44" name="Google Shape;275;gea1158eb23_0_226">
            <a:extLst>
              <a:ext uri="{FF2B5EF4-FFF2-40B4-BE49-F238E27FC236}">
                <a16:creationId xmlns:a16="http://schemas.microsoft.com/office/drawing/2014/main" id="{28C0F93C-DC8E-8E41-BABB-F681B722E3A1}"/>
              </a:ext>
            </a:extLst>
          </p:cNvPr>
          <p:cNvSpPr/>
          <p:nvPr/>
        </p:nvSpPr>
        <p:spPr>
          <a:xfrm rot="10800000">
            <a:off x="3019066" y="2583499"/>
            <a:ext cx="400200" cy="200100"/>
          </a:xfrm>
          <a:prstGeom prst="rightArrow">
            <a:avLst>
              <a:gd name="adj1" fmla="val 50000"/>
              <a:gd name="adj2" fmla="val 50000"/>
            </a:avLst>
          </a:prstGeom>
          <a:solidFill>
            <a:schemeClr val="lt2"/>
          </a:solidFill>
          <a:ln w="9525" cap="flat" cmpd="sng">
            <a:solidFill>
              <a:srgbClr val="812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500" fill="hold"/>
                                        <p:tgtEl>
                                          <p:spTgt spid="41"/>
                                        </p:tgtEl>
                                        <p:attrNameLst>
                                          <p:attrName>ppt_x</p:attrName>
                                        </p:attrNameLst>
                                      </p:cBhvr>
                                      <p:tavLst>
                                        <p:tav tm="0">
                                          <p:val>
                                            <p:strVal val="1+#ppt_w/2"/>
                                          </p:val>
                                        </p:tav>
                                        <p:tav tm="100000">
                                          <p:val>
                                            <p:strVal val="#ppt_x"/>
                                          </p:val>
                                        </p:tav>
                                      </p:tavLst>
                                    </p:anim>
                                    <p:anim calcmode="lin" valueType="num">
                                      <p:cBhvr additive="base">
                                        <p:cTn id="8" dur="1500" fill="hold"/>
                                        <p:tgtEl>
                                          <p:spTgt spid="41"/>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0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p:tgtEl>
                                          <p:spTgt spid="42"/>
                                        </p:tgtEl>
                                        <p:attrNameLst>
                                          <p:attrName>ppt_x</p:attrName>
                                        </p:attrNameLst>
                                      </p:cBhvr>
                                      <p:tavLst>
                                        <p:tav tm="0">
                                          <p:val>
                                            <p:strVal val="#ppt_x-#ppt_w*1.125000"/>
                                          </p:val>
                                        </p:tav>
                                        <p:tav tm="100000">
                                          <p:val>
                                            <p:strVal val="#ppt_x"/>
                                          </p:val>
                                        </p:tav>
                                      </p:tavLst>
                                    </p:anim>
                                    <p:animEffect transition="in" filter="wipe(right)">
                                      <p:cBhvr>
                                        <p:cTn id="12" dur="1000"/>
                                        <p:tgtEl>
                                          <p:spTgt spid="42"/>
                                        </p:tgtEl>
                                      </p:cBhvr>
                                    </p:animEffect>
                                  </p:childTnLst>
                                </p:cTn>
                              </p:par>
                              <p:par>
                                <p:cTn id="13" presetID="3" presetClass="entr" presetSubtype="5" fill="hold" nodeType="withEffect">
                                  <p:stCondLst>
                                    <p:cond delay="3000"/>
                                  </p:stCondLst>
                                  <p:childTnLst>
                                    <p:set>
                                      <p:cBhvr>
                                        <p:cTn id="14" dur="1" fill="hold">
                                          <p:stCondLst>
                                            <p:cond delay="0"/>
                                          </p:stCondLst>
                                        </p:cTn>
                                        <p:tgtEl>
                                          <p:spTgt spid="363"/>
                                        </p:tgtEl>
                                        <p:attrNameLst>
                                          <p:attrName>style.visibility</p:attrName>
                                        </p:attrNameLst>
                                      </p:cBhvr>
                                      <p:to>
                                        <p:strVal val="visible"/>
                                      </p:to>
                                    </p:set>
                                    <p:animEffect transition="in" filter="blinds(vertical)">
                                      <p:cBhvr>
                                        <p:cTn id="15" dur="1500"/>
                                        <p:tgtEl>
                                          <p:spTgt spid="36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1500" fill="hold"/>
                                        <p:tgtEl>
                                          <p:spTgt spid="43"/>
                                        </p:tgtEl>
                                        <p:attrNameLst>
                                          <p:attrName>ppt_x</p:attrName>
                                        </p:attrNameLst>
                                      </p:cBhvr>
                                      <p:tavLst>
                                        <p:tav tm="0">
                                          <p:val>
                                            <p:strVal val="0-#ppt_w/2"/>
                                          </p:val>
                                        </p:tav>
                                        <p:tav tm="100000">
                                          <p:val>
                                            <p:strVal val="#ppt_x"/>
                                          </p:val>
                                        </p:tav>
                                      </p:tavLst>
                                    </p:anim>
                                    <p:anim calcmode="lin" valueType="num">
                                      <p:cBhvr additive="base">
                                        <p:cTn id="21" dur="1500" fill="hold"/>
                                        <p:tgtEl>
                                          <p:spTgt spid="43"/>
                                        </p:tgtEl>
                                        <p:attrNameLst>
                                          <p:attrName>ppt_y</p:attrName>
                                        </p:attrNameLst>
                                      </p:cBhvr>
                                      <p:tavLst>
                                        <p:tav tm="0">
                                          <p:val>
                                            <p:strVal val="#ppt_y"/>
                                          </p:val>
                                        </p:tav>
                                        <p:tav tm="100000">
                                          <p:val>
                                            <p:strVal val="#ppt_y"/>
                                          </p:val>
                                        </p:tav>
                                      </p:tavLst>
                                    </p:anim>
                                  </p:childTnLst>
                                </p:cTn>
                              </p:par>
                              <p:par>
                                <p:cTn id="22" presetID="12" presetClass="entr" presetSubtype="2" fill="hold" grpId="0" nodeType="withEffect">
                                  <p:stCondLst>
                                    <p:cond delay="200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1000"/>
                                        <p:tgtEl>
                                          <p:spTgt spid="44"/>
                                        </p:tgtEl>
                                        <p:attrNameLst>
                                          <p:attrName>ppt_x</p:attrName>
                                        </p:attrNameLst>
                                      </p:cBhvr>
                                      <p:tavLst>
                                        <p:tav tm="0">
                                          <p:val>
                                            <p:strVal val="#ppt_x+#ppt_w*1.125000"/>
                                          </p:val>
                                        </p:tav>
                                        <p:tav tm="100000">
                                          <p:val>
                                            <p:strVal val="#ppt_x"/>
                                          </p:val>
                                        </p:tav>
                                      </p:tavLst>
                                    </p:anim>
                                    <p:animEffect transition="in" filter="wipe(left)">
                                      <p:cBhvr>
                                        <p:cTn id="25" dur="1000"/>
                                        <p:tgtEl>
                                          <p:spTgt spid="44"/>
                                        </p:tgtEl>
                                      </p:cBhvr>
                                    </p:animEffect>
                                  </p:childTnLst>
                                </p:cTn>
                              </p:par>
                              <p:par>
                                <p:cTn id="26" presetID="3" presetClass="entr" presetSubtype="5" fill="hold" nodeType="withEffect">
                                  <p:stCondLst>
                                    <p:cond delay="3000"/>
                                  </p:stCondLst>
                                  <p:childTnLst>
                                    <p:set>
                                      <p:cBhvr>
                                        <p:cTn id="27" dur="1" fill="hold">
                                          <p:stCondLst>
                                            <p:cond delay="0"/>
                                          </p:stCondLst>
                                        </p:cTn>
                                        <p:tgtEl>
                                          <p:spTgt spid="364"/>
                                        </p:tgtEl>
                                        <p:attrNameLst>
                                          <p:attrName>style.visibility</p:attrName>
                                        </p:attrNameLst>
                                      </p:cBhvr>
                                      <p:to>
                                        <p:strVal val="visible"/>
                                      </p:to>
                                    </p:set>
                                    <p:animEffect transition="in" filter="blinds(vertical)">
                                      <p:cBhvr>
                                        <p:cTn id="28" dur="1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sp>
        <p:nvSpPr>
          <p:cNvPr id="370" name="Google Shape;370;gea996d0bb1_0_160"/>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72" name="Google Shape;372;gea996d0bb1_0_160"/>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373" name="Google Shape;373;gea996d0bb1_0_160"/>
          <p:cNvSpPr txBox="1"/>
          <p:nvPr/>
        </p:nvSpPr>
        <p:spPr>
          <a:xfrm>
            <a:off x="136499" y="123809"/>
            <a:ext cx="1885200" cy="2328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dirty="0">
                <a:solidFill>
                  <a:srgbClr val="FFFFFF"/>
                </a:solidFill>
                <a:latin typeface="Calibri"/>
                <a:ea typeface="Calibri"/>
                <a:cs typeface="Calibri"/>
                <a:sym typeface="Calibri"/>
              </a:rPr>
              <a:t>Experimental Results</a:t>
            </a:r>
            <a:endParaRPr lang="en-GB" sz="1400" dirty="0">
              <a:solidFill>
                <a:schemeClr val="dk1"/>
              </a:solidFill>
              <a:latin typeface="Calibri"/>
              <a:ea typeface="Calibri"/>
              <a:cs typeface="Calibri"/>
              <a:sym typeface="Calibri"/>
            </a:endParaRPr>
          </a:p>
        </p:txBody>
      </p:sp>
      <p:sp>
        <p:nvSpPr>
          <p:cNvPr id="374" name="Google Shape;374;gea996d0bb1_0_160"/>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gea996d0bb1_0_160"/>
          <p:cNvSpPr txBox="1"/>
          <p:nvPr/>
        </p:nvSpPr>
        <p:spPr>
          <a:xfrm>
            <a:off x="69900" y="3324475"/>
            <a:ext cx="296400" cy="106500"/>
          </a:xfrm>
          <a:prstGeom prst="rect">
            <a:avLst/>
          </a:prstGeom>
          <a:noFill/>
          <a:ln>
            <a:noFill/>
          </a:ln>
        </p:spPr>
        <p:txBody>
          <a:bodyPr spcFirstLastPara="1" wrap="square" lIns="0" tIns="13950" rIns="0" bIns="0" anchor="t" anchorCtr="0">
            <a:spAutoFit/>
          </a:bodyPr>
          <a:lstStyle/>
          <a:p>
            <a:pPr marL="38100" marR="0" lvl="0" indent="0" algn="l" rtl="0">
              <a:lnSpc>
                <a:spcPct val="100000"/>
              </a:lnSpc>
              <a:spcBef>
                <a:spcPts val="0"/>
              </a:spcBef>
              <a:spcAft>
                <a:spcPts val="0"/>
              </a:spcAft>
              <a:buNone/>
            </a:pPr>
            <a:r>
              <a:rPr lang="it-IT" sz="600" b="1" dirty="0">
                <a:solidFill>
                  <a:schemeClr val="dk1"/>
                </a:solidFill>
                <a:latin typeface="Calibri"/>
                <a:ea typeface="Calibri"/>
                <a:cs typeface="Calibri"/>
                <a:sym typeface="Calibri"/>
              </a:rPr>
              <a:t>18 / 20</a:t>
            </a:r>
            <a:endParaRPr sz="600" dirty="0">
              <a:solidFill>
                <a:schemeClr val="dk1"/>
              </a:solidFill>
              <a:latin typeface="Calibri"/>
              <a:ea typeface="Calibri"/>
              <a:cs typeface="Calibri"/>
              <a:sym typeface="Calibri"/>
            </a:endParaRPr>
          </a:p>
        </p:txBody>
      </p:sp>
      <p:sp>
        <p:nvSpPr>
          <p:cNvPr id="376" name="Google Shape;376;gea996d0bb1_0_160"/>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377" name="Google Shape;377;gea996d0bb1_0_160"/>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pic>
        <p:nvPicPr>
          <p:cNvPr id="389" name="Google Shape;389;gea996d0bb1_0_160"/>
          <p:cNvPicPr preferRelativeResize="0"/>
          <p:nvPr/>
        </p:nvPicPr>
        <p:blipFill>
          <a:blip r:embed="rId5">
            <a:alphaModFix/>
          </a:blip>
          <a:stretch>
            <a:fillRect/>
          </a:stretch>
        </p:blipFill>
        <p:spPr>
          <a:xfrm>
            <a:off x="1623688" y="761016"/>
            <a:ext cx="2711881" cy="1242067"/>
          </a:xfrm>
          <a:prstGeom prst="rect">
            <a:avLst/>
          </a:prstGeom>
          <a:noFill/>
          <a:ln>
            <a:noFill/>
          </a:ln>
        </p:spPr>
      </p:pic>
      <p:pic>
        <p:nvPicPr>
          <p:cNvPr id="390" name="Google Shape;390;gea996d0bb1_0_160"/>
          <p:cNvPicPr preferRelativeResize="0"/>
          <p:nvPr/>
        </p:nvPicPr>
        <p:blipFill>
          <a:blip r:embed="rId6">
            <a:alphaModFix/>
          </a:blip>
          <a:stretch>
            <a:fillRect/>
          </a:stretch>
        </p:blipFill>
        <p:spPr>
          <a:xfrm>
            <a:off x="239829" y="2039115"/>
            <a:ext cx="2711880" cy="1249340"/>
          </a:xfrm>
          <a:prstGeom prst="rect">
            <a:avLst/>
          </a:prstGeom>
          <a:noFill/>
          <a:ln>
            <a:noFill/>
          </a:ln>
        </p:spPr>
      </p:pic>
      <p:grpSp>
        <p:nvGrpSpPr>
          <p:cNvPr id="46" name="Google Shape;302;p6">
            <a:extLst>
              <a:ext uri="{FF2B5EF4-FFF2-40B4-BE49-F238E27FC236}">
                <a16:creationId xmlns:a16="http://schemas.microsoft.com/office/drawing/2014/main" id="{40FDE395-8FE3-4345-A39A-629AE645117B}"/>
              </a:ext>
            </a:extLst>
          </p:cNvPr>
          <p:cNvGrpSpPr/>
          <p:nvPr/>
        </p:nvGrpSpPr>
        <p:grpSpPr>
          <a:xfrm>
            <a:off x="672585" y="472995"/>
            <a:ext cx="3262820" cy="287134"/>
            <a:chOff x="697991" y="597395"/>
            <a:chExt cx="3262820" cy="287134"/>
          </a:xfrm>
        </p:grpSpPr>
        <p:sp>
          <p:nvSpPr>
            <p:cNvPr id="47" name="Google Shape;303;p6">
              <a:extLst>
                <a:ext uri="{FF2B5EF4-FFF2-40B4-BE49-F238E27FC236}">
                  <a16:creationId xmlns:a16="http://schemas.microsoft.com/office/drawing/2014/main" id="{894C6F07-B008-C340-B64A-92AC942E9790}"/>
                </a:ext>
              </a:extLst>
            </p:cNvPr>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8" name="Google Shape;304;p6">
              <a:extLst>
                <a:ext uri="{FF2B5EF4-FFF2-40B4-BE49-F238E27FC236}">
                  <a16:creationId xmlns:a16="http://schemas.microsoft.com/office/drawing/2014/main" id="{B20FE92D-93D1-0B43-9310-3316986FACB6}"/>
                </a:ext>
              </a:extLst>
            </p:cNvPr>
            <p:cNvPicPr preferRelativeResize="0"/>
            <p:nvPr/>
          </p:nvPicPr>
          <p:blipFill rotWithShape="1">
            <a:blip r:embed="rId7">
              <a:alphaModFix/>
            </a:blip>
            <a:srcRect/>
            <a:stretch/>
          </p:blipFill>
          <p:spPr>
            <a:xfrm>
              <a:off x="748792" y="782929"/>
              <a:ext cx="101600" cy="101600"/>
            </a:xfrm>
            <a:prstGeom prst="rect">
              <a:avLst/>
            </a:prstGeom>
            <a:noFill/>
            <a:ln>
              <a:noFill/>
            </a:ln>
          </p:spPr>
        </p:pic>
        <p:pic>
          <p:nvPicPr>
            <p:cNvPr id="49" name="Google Shape;305;p6">
              <a:extLst>
                <a:ext uri="{FF2B5EF4-FFF2-40B4-BE49-F238E27FC236}">
                  <a16:creationId xmlns:a16="http://schemas.microsoft.com/office/drawing/2014/main" id="{F624B5CB-5774-D342-9BCD-2CAA96ED0B93}"/>
                </a:ext>
              </a:extLst>
            </p:cNvPr>
            <p:cNvPicPr preferRelativeResize="0"/>
            <p:nvPr/>
          </p:nvPicPr>
          <p:blipFill rotWithShape="1">
            <a:blip r:embed="rId8">
              <a:alphaModFix/>
            </a:blip>
            <a:srcRect/>
            <a:stretch/>
          </p:blipFill>
          <p:spPr>
            <a:xfrm>
              <a:off x="799592" y="770229"/>
              <a:ext cx="3161219" cy="114300"/>
            </a:xfrm>
            <a:prstGeom prst="rect">
              <a:avLst/>
            </a:prstGeom>
            <a:noFill/>
            <a:ln>
              <a:noFill/>
            </a:ln>
          </p:spPr>
        </p:pic>
        <p:pic>
          <p:nvPicPr>
            <p:cNvPr id="50" name="Google Shape;306;p6">
              <a:extLst>
                <a:ext uri="{FF2B5EF4-FFF2-40B4-BE49-F238E27FC236}">
                  <a16:creationId xmlns:a16="http://schemas.microsoft.com/office/drawing/2014/main" id="{EDD75B1A-90EC-604E-A584-493481C3FCD3}"/>
                </a:ext>
              </a:extLst>
            </p:cNvPr>
            <p:cNvPicPr preferRelativeResize="0"/>
            <p:nvPr/>
          </p:nvPicPr>
          <p:blipFill rotWithShape="1">
            <a:blip r:embed="rId9">
              <a:alphaModFix/>
            </a:blip>
            <a:srcRect/>
            <a:stretch/>
          </p:blipFill>
          <p:spPr>
            <a:xfrm>
              <a:off x="3910045" y="647966"/>
              <a:ext cx="50766" cy="134962"/>
            </a:xfrm>
            <a:prstGeom prst="rect">
              <a:avLst/>
            </a:prstGeom>
            <a:noFill/>
            <a:ln>
              <a:noFill/>
            </a:ln>
          </p:spPr>
        </p:pic>
        <p:sp>
          <p:nvSpPr>
            <p:cNvPr id="51" name="Google Shape;307;p6">
              <a:extLst>
                <a:ext uri="{FF2B5EF4-FFF2-40B4-BE49-F238E27FC236}">
                  <a16:creationId xmlns:a16="http://schemas.microsoft.com/office/drawing/2014/main" id="{C74A8713-FFC6-8B45-9955-C5A75D0CC3D2}"/>
                </a:ext>
              </a:extLst>
            </p:cNvPr>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308;p6">
              <a:extLst>
                <a:ext uri="{FF2B5EF4-FFF2-40B4-BE49-F238E27FC236}">
                  <a16:creationId xmlns:a16="http://schemas.microsoft.com/office/drawing/2014/main" id="{27609332-5A76-9F47-A1C2-2EB7E7C1BA27}"/>
                </a:ext>
              </a:extLst>
            </p:cNvPr>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309;p6">
              <a:extLst>
                <a:ext uri="{FF2B5EF4-FFF2-40B4-BE49-F238E27FC236}">
                  <a16:creationId xmlns:a16="http://schemas.microsoft.com/office/drawing/2014/main" id="{0E5CF028-6E4D-384E-9B48-FCD871713BCF}"/>
                </a:ext>
              </a:extLst>
            </p:cNvPr>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310;p6">
              <a:extLst>
                <a:ext uri="{FF2B5EF4-FFF2-40B4-BE49-F238E27FC236}">
                  <a16:creationId xmlns:a16="http://schemas.microsoft.com/office/drawing/2014/main" id="{F5A76A4D-99E9-0043-8FA0-D8C39C597F22}"/>
                </a:ext>
              </a:extLst>
            </p:cNvPr>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311;p6">
              <a:extLst>
                <a:ext uri="{FF2B5EF4-FFF2-40B4-BE49-F238E27FC236}">
                  <a16:creationId xmlns:a16="http://schemas.microsoft.com/office/drawing/2014/main" id="{455A9342-F350-FB46-B386-313710A41B17}"/>
                </a:ext>
              </a:extLst>
            </p:cNvPr>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6" name="Google Shape;312;p6">
            <a:extLst>
              <a:ext uri="{FF2B5EF4-FFF2-40B4-BE49-F238E27FC236}">
                <a16:creationId xmlns:a16="http://schemas.microsoft.com/office/drawing/2014/main" id="{FC7314C9-F7D0-904E-9419-CB2AB4A3B090}"/>
              </a:ext>
            </a:extLst>
          </p:cNvPr>
          <p:cNvSpPr txBox="1"/>
          <p:nvPr/>
        </p:nvSpPr>
        <p:spPr>
          <a:xfrm>
            <a:off x="617517" y="421388"/>
            <a:ext cx="3317887" cy="354000"/>
          </a:xfrm>
          <a:prstGeom prst="rect">
            <a:avLst/>
          </a:prstGeom>
          <a:noFill/>
          <a:ln>
            <a:noFill/>
          </a:ln>
        </p:spPr>
        <p:txBody>
          <a:bodyPr spcFirstLastPara="1" wrap="square" lIns="91425" tIns="91425" rIns="91425" bIns="91425" anchor="t" anchorCtr="0">
            <a:spAutoFit/>
          </a:bodyPr>
          <a:lstStyle/>
          <a:p>
            <a:pPr marL="12700" lvl="0" algn="ctr"/>
            <a:r>
              <a:rPr lang="en-GB" sz="1100" dirty="0">
                <a:solidFill>
                  <a:srgbClr val="812433"/>
                </a:solidFill>
                <a:latin typeface="Calibri"/>
                <a:ea typeface="Calibri"/>
                <a:cs typeface="Calibri"/>
                <a:sym typeface="Calibri"/>
              </a:rPr>
              <a:t>Power </a:t>
            </a:r>
            <a:r>
              <a:rPr lang="en-GB" sz="1100" dirty="0">
                <a:solidFill>
                  <a:schemeClr val="dk1"/>
                </a:solidFill>
                <a:latin typeface="Calibri"/>
                <a:ea typeface="Calibri"/>
                <a:cs typeface="Calibri"/>
                <a:sym typeface="Calibri"/>
              </a:rPr>
              <a:t>Over Time</a:t>
            </a:r>
          </a:p>
        </p:txBody>
      </p:sp>
      <p:sp>
        <p:nvSpPr>
          <p:cNvPr id="59" name="Google Shape;56;p1">
            <a:extLst>
              <a:ext uri="{FF2B5EF4-FFF2-40B4-BE49-F238E27FC236}">
                <a16:creationId xmlns:a16="http://schemas.microsoft.com/office/drawing/2014/main" id="{2B6B3B61-5C62-0E42-A456-7078F4B3AFA1}"/>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1"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2"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3"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4"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
        <p:nvSpPr>
          <p:cNvPr id="33" name="Google Shape;275;gea1158eb23_0_226">
            <a:extLst>
              <a:ext uri="{FF2B5EF4-FFF2-40B4-BE49-F238E27FC236}">
                <a16:creationId xmlns:a16="http://schemas.microsoft.com/office/drawing/2014/main" id="{19D06E2E-BCF8-1245-8B82-74F251033C6F}"/>
              </a:ext>
            </a:extLst>
          </p:cNvPr>
          <p:cNvSpPr/>
          <p:nvPr/>
        </p:nvSpPr>
        <p:spPr>
          <a:xfrm>
            <a:off x="1184343" y="1271223"/>
            <a:ext cx="400200" cy="200100"/>
          </a:xfrm>
          <a:prstGeom prst="rightArrow">
            <a:avLst>
              <a:gd name="adj1" fmla="val 50000"/>
              <a:gd name="adj2" fmla="val 50000"/>
            </a:avLst>
          </a:prstGeom>
          <a:solidFill>
            <a:schemeClr val="lt2"/>
          </a:solidFill>
          <a:ln w="9525" cap="flat" cmpd="sng">
            <a:solidFill>
              <a:srgbClr val="812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Immagine 33">
            <a:extLst>
              <a:ext uri="{FF2B5EF4-FFF2-40B4-BE49-F238E27FC236}">
                <a16:creationId xmlns:a16="http://schemas.microsoft.com/office/drawing/2014/main" id="{B0B042F1-2A3B-9647-A408-62C60E5EF788}"/>
              </a:ext>
            </a:extLst>
          </p:cNvPr>
          <p:cNvPicPr>
            <a:picLocks noChangeAspect="1"/>
          </p:cNvPicPr>
          <p:nvPr/>
        </p:nvPicPr>
        <p:blipFill>
          <a:blip r:embed="rId15"/>
          <a:stretch>
            <a:fillRect/>
          </a:stretch>
        </p:blipFill>
        <p:spPr>
          <a:xfrm>
            <a:off x="122842" y="791486"/>
            <a:ext cx="1087070" cy="964005"/>
          </a:xfrm>
          <a:prstGeom prst="rect">
            <a:avLst/>
          </a:prstGeom>
        </p:spPr>
      </p:pic>
      <p:pic>
        <p:nvPicPr>
          <p:cNvPr id="37" name="Google Shape;126;gea1158eb23_0_0">
            <a:extLst>
              <a:ext uri="{FF2B5EF4-FFF2-40B4-BE49-F238E27FC236}">
                <a16:creationId xmlns:a16="http://schemas.microsoft.com/office/drawing/2014/main" id="{4B064E12-EF53-3A48-AAA9-B67AA0E58CB4}"/>
              </a:ext>
            </a:extLst>
          </p:cNvPr>
          <p:cNvPicPr preferRelativeResize="0"/>
          <p:nvPr/>
        </p:nvPicPr>
        <p:blipFill>
          <a:blip r:embed="rId16">
            <a:alphaModFix/>
          </a:blip>
          <a:stretch>
            <a:fillRect/>
          </a:stretch>
        </p:blipFill>
        <p:spPr>
          <a:xfrm>
            <a:off x="3295410" y="2084018"/>
            <a:ext cx="1074862" cy="1172097"/>
          </a:xfrm>
          <a:prstGeom prst="rect">
            <a:avLst/>
          </a:prstGeom>
          <a:noFill/>
          <a:ln>
            <a:noFill/>
          </a:ln>
        </p:spPr>
      </p:pic>
      <p:sp>
        <p:nvSpPr>
          <p:cNvPr id="38" name="Google Shape;275;gea1158eb23_0_226">
            <a:extLst>
              <a:ext uri="{FF2B5EF4-FFF2-40B4-BE49-F238E27FC236}">
                <a16:creationId xmlns:a16="http://schemas.microsoft.com/office/drawing/2014/main" id="{B4E28ECD-966F-C949-8727-51A4A6E59FFC}"/>
              </a:ext>
            </a:extLst>
          </p:cNvPr>
          <p:cNvSpPr/>
          <p:nvPr/>
        </p:nvSpPr>
        <p:spPr>
          <a:xfrm rot="10800000">
            <a:off x="3019066" y="2583499"/>
            <a:ext cx="400200" cy="200100"/>
          </a:xfrm>
          <a:prstGeom prst="rightArrow">
            <a:avLst>
              <a:gd name="adj1" fmla="val 50000"/>
              <a:gd name="adj2" fmla="val 50000"/>
            </a:avLst>
          </a:prstGeom>
          <a:solidFill>
            <a:schemeClr val="lt2"/>
          </a:solidFill>
          <a:ln w="9525" cap="flat" cmpd="sng">
            <a:solidFill>
              <a:srgbClr val="812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500" fill="hold"/>
                                        <p:tgtEl>
                                          <p:spTgt spid="34"/>
                                        </p:tgtEl>
                                        <p:attrNameLst>
                                          <p:attrName>ppt_x</p:attrName>
                                        </p:attrNameLst>
                                      </p:cBhvr>
                                      <p:tavLst>
                                        <p:tav tm="0">
                                          <p:val>
                                            <p:strVal val="1+#ppt_w/2"/>
                                          </p:val>
                                        </p:tav>
                                        <p:tav tm="100000">
                                          <p:val>
                                            <p:strVal val="#ppt_x"/>
                                          </p:val>
                                        </p:tav>
                                      </p:tavLst>
                                    </p:anim>
                                    <p:anim calcmode="lin" valueType="num">
                                      <p:cBhvr additive="base">
                                        <p:cTn id="8" dur="1500" fill="hold"/>
                                        <p:tgtEl>
                                          <p:spTgt spid="34"/>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0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p:tgtEl>
                                          <p:spTgt spid="33"/>
                                        </p:tgtEl>
                                        <p:attrNameLst>
                                          <p:attrName>ppt_x</p:attrName>
                                        </p:attrNameLst>
                                      </p:cBhvr>
                                      <p:tavLst>
                                        <p:tav tm="0">
                                          <p:val>
                                            <p:strVal val="#ppt_x-#ppt_w*1.125000"/>
                                          </p:val>
                                        </p:tav>
                                        <p:tav tm="100000">
                                          <p:val>
                                            <p:strVal val="#ppt_x"/>
                                          </p:val>
                                        </p:tav>
                                      </p:tavLst>
                                    </p:anim>
                                    <p:animEffect transition="in" filter="wipe(right)">
                                      <p:cBhvr>
                                        <p:cTn id="12" dur="1000"/>
                                        <p:tgtEl>
                                          <p:spTgt spid="33"/>
                                        </p:tgtEl>
                                      </p:cBhvr>
                                    </p:animEffect>
                                  </p:childTnLst>
                                </p:cTn>
                              </p:par>
                              <p:par>
                                <p:cTn id="13" presetID="3" presetClass="entr" presetSubtype="5" fill="hold" nodeType="withEffect">
                                  <p:stCondLst>
                                    <p:cond delay="3500"/>
                                  </p:stCondLst>
                                  <p:childTnLst>
                                    <p:set>
                                      <p:cBhvr>
                                        <p:cTn id="14" dur="1" fill="hold">
                                          <p:stCondLst>
                                            <p:cond delay="0"/>
                                          </p:stCondLst>
                                        </p:cTn>
                                        <p:tgtEl>
                                          <p:spTgt spid="389"/>
                                        </p:tgtEl>
                                        <p:attrNameLst>
                                          <p:attrName>style.visibility</p:attrName>
                                        </p:attrNameLst>
                                      </p:cBhvr>
                                      <p:to>
                                        <p:strVal val="visible"/>
                                      </p:to>
                                    </p:set>
                                    <p:animEffect transition="in" filter="blinds(vertical)">
                                      <p:cBhvr>
                                        <p:cTn id="15" dur="1500"/>
                                        <p:tgtEl>
                                          <p:spTgt spid="38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1500" fill="hold"/>
                                        <p:tgtEl>
                                          <p:spTgt spid="37"/>
                                        </p:tgtEl>
                                        <p:attrNameLst>
                                          <p:attrName>ppt_x</p:attrName>
                                        </p:attrNameLst>
                                      </p:cBhvr>
                                      <p:tavLst>
                                        <p:tav tm="0">
                                          <p:val>
                                            <p:strVal val="0-#ppt_w/2"/>
                                          </p:val>
                                        </p:tav>
                                        <p:tav tm="100000">
                                          <p:val>
                                            <p:strVal val="#ppt_x"/>
                                          </p:val>
                                        </p:tav>
                                      </p:tavLst>
                                    </p:anim>
                                    <p:anim calcmode="lin" valueType="num">
                                      <p:cBhvr additive="base">
                                        <p:cTn id="21" dur="1500" fill="hold"/>
                                        <p:tgtEl>
                                          <p:spTgt spid="37"/>
                                        </p:tgtEl>
                                        <p:attrNameLst>
                                          <p:attrName>ppt_y</p:attrName>
                                        </p:attrNameLst>
                                      </p:cBhvr>
                                      <p:tavLst>
                                        <p:tav tm="0">
                                          <p:val>
                                            <p:strVal val="#ppt_y"/>
                                          </p:val>
                                        </p:tav>
                                        <p:tav tm="100000">
                                          <p:val>
                                            <p:strVal val="#ppt_y"/>
                                          </p:val>
                                        </p:tav>
                                      </p:tavLst>
                                    </p:anim>
                                  </p:childTnLst>
                                </p:cTn>
                              </p:par>
                              <p:par>
                                <p:cTn id="22" presetID="12" presetClass="entr" presetSubtype="2" fill="hold" grpId="0" nodeType="withEffect">
                                  <p:stCondLst>
                                    <p:cond delay="200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1000"/>
                                        <p:tgtEl>
                                          <p:spTgt spid="38"/>
                                        </p:tgtEl>
                                        <p:attrNameLst>
                                          <p:attrName>ppt_x</p:attrName>
                                        </p:attrNameLst>
                                      </p:cBhvr>
                                      <p:tavLst>
                                        <p:tav tm="0">
                                          <p:val>
                                            <p:strVal val="#ppt_x+#ppt_w*1.125000"/>
                                          </p:val>
                                        </p:tav>
                                        <p:tav tm="100000">
                                          <p:val>
                                            <p:strVal val="#ppt_x"/>
                                          </p:val>
                                        </p:tav>
                                      </p:tavLst>
                                    </p:anim>
                                    <p:animEffect transition="in" filter="wipe(left)">
                                      <p:cBhvr>
                                        <p:cTn id="25" dur="1000"/>
                                        <p:tgtEl>
                                          <p:spTgt spid="38"/>
                                        </p:tgtEl>
                                      </p:cBhvr>
                                    </p:animEffect>
                                  </p:childTnLst>
                                </p:cTn>
                              </p:par>
                              <p:par>
                                <p:cTn id="26" presetID="3" presetClass="entr" presetSubtype="5" fill="hold" nodeType="withEffect">
                                  <p:stCondLst>
                                    <p:cond delay="3500"/>
                                  </p:stCondLst>
                                  <p:childTnLst>
                                    <p:set>
                                      <p:cBhvr>
                                        <p:cTn id="27" dur="1" fill="hold">
                                          <p:stCondLst>
                                            <p:cond delay="0"/>
                                          </p:stCondLst>
                                        </p:cTn>
                                        <p:tgtEl>
                                          <p:spTgt spid="390"/>
                                        </p:tgtEl>
                                        <p:attrNameLst>
                                          <p:attrName>style.visibility</p:attrName>
                                        </p:attrNameLst>
                                      </p:cBhvr>
                                      <p:to>
                                        <p:strVal val="visible"/>
                                      </p:to>
                                    </p:set>
                                    <p:animEffect transition="in" filter="blinds(vertical)">
                                      <p:cBhvr>
                                        <p:cTn id="28" dur="15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grpSp>
        <p:nvGrpSpPr>
          <p:cNvPr id="396" name="Google Shape;396;p21"/>
          <p:cNvGrpSpPr/>
          <p:nvPr/>
        </p:nvGrpSpPr>
        <p:grpSpPr>
          <a:xfrm>
            <a:off x="0" y="0"/>
            <a:ext cx="4608410" cy="435114"/>
            <a:chOff x="0" y="0"/>
            <a:chExt cx="4608410" cy="435114"/>
          </a:xfrm>
        </p:grpSpPr>
        <p:sp>
          <p:nvSpPr>
            <p:cNvPr id="397" name="Google Shape;397;p21"/>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98" name="Google Shape;398;p21"/>
            <p:cNvPicPr preferRelativeResize="0"/>
            <p:nvPr/>
          </p:nvPicPr>
          <p:blipFill rotWithShape="1">
            <a:blip r:embed="rId3">
              <a:alphaModFix/>
            </a:blip>
            <a:srcRect/>
            <a:stretch/>
          </p:blipFill>
          <p:spPr>
            <a:xfrm>
              <a:off x="0" y="130902"/>
              <a:ext cx="4608004" cy="304212"/>
            </a:xfrm>
            <a:prstGeom prst="rect">
              <a:avLst/>
            </a:prstGeom>
            <a:noFill/>
            <a:ln>
              <a:noFill/>
            </a:ln>
          </p:spPr>
        </p:pic>
      </p:grpSp>
      <p:sp>
        <p:nvSpPr>
          <p:cNvPr id="399" name="Google Shape;399;p21"/>
          <p:cNvSpPr txBox="1">
            <a:spLocks noGrp="1"/>
          </p:cNvSpPr>
          <p:nvPr>
            <p:ph type="title"/>
          </p:nvPr>
        </p:nvSpPr>
        <p:spPr>
          <a:xfrm>
            <a:off x="136499" y="123809"/>
            <a:ext cx="1748155" cy="23273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GB" b="0" dirty="0">
                <a:latin typeface="Calibri"/>
                <a:ea typeface="Calibri"/>
                <a:cs typeface="Calibri"/>
                <a:sym typeface="Calibri"/>
              </a:rPr>
              <a:t>Conclusions - Summary</a:t>
            </a:r>
            <a:endParaRPr lang="en-GB" dirty="0"/>
          </a:p>
        </p:txBody>
      </p:sp>
      <p:sp>
        <p:nvSpPr>
          <p:cNvPr id="403" name="Google Shape;403;p21"/>
          <p:cNvSpPr txBox="1"/>
          <p:nvPr/>
        </p:nvSpPr>
        <p:spPr>
          <a:xfrm>
            <a:off x="328394" y="424310"/>
            <a:ext cx="3713400" cy="283411"/>
          </a:xfrm>
          <a:prstGeom prst="rect">
            <a:avLst/>
          </a:prstGeom>
          <a:noFill/>
          <a:ln>
            <a:noFill/>
          </a:ln>
        </p:spPr>
        <p:txBody>
          <a:bodyPr spcFirstLastPara="1" wrap="square" lIns="0" tIns="82550" rIns="0" bIns="0" anchor="t" anchorCtr="0">
            <a:spAutoFit/>
          </a:bodyPr>
          <a:lstStyle/>
          <a:p>
            <a:pPr marL="12700" marR="0" lvl="0" indent="0" algn="l" rtl="0">
              <a:lnSpc>
                <a:spcPct val="100000"/>
              </a:lnSpc>
              <a:spcBef>
                <a:spcPts val="0"/>
              </a:spcBef>
              <a:spcAft>
                <a:spcPts val="0"/>
              </a:spcAft>
              <a:buNone/>
            </a:pPr>
            <a:r>
              <a:rPr lang="en-GB" sz="1300" b="1" dirty="0">
                <a:solidFill>
                  <a:srgbClr val="812433"/>
                </a:solidFill>
                <a:latin typeface="Calibri"/>
                <a:ea typeface="Calibri"/>
                <a:cs typeface="Calibri"/>
                <a:sym typeface="Calibri"/>
              </a:rPr>
              <a:t>Thesis Focus:</a:t>
            </a:r>
            <a:endParaRPr lang="en-GB" sz="1300" b="1" dirty="0">
              <a:solidFill>
                <a:schemeClr val="dk1"/>
              </a:solidFill>
              <a:latin typeface="Calibri"/>
              <a:ea typeface="Calibri"/>
              <a:cs typeface="Calibri"/>
              <a:sym typeface="Calibri"/>
            </a:endParaRPr>
          </a:p>
        </p:txBody>
      </p:sp>
      <p:sp>
        <p:nvSpPr>
          <p:cNvPr id="404" name="Google Shape;404;p21"/>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21"/>
          <p:cNvSpPr txBox="1"/>
          <p:nvPr/>
        </p:nvSpPr>
        <p:spPr>
          <a:xfrm>
            <a:off x="95300" y="3324486"/>
            <a:ext cx="288158" cy="106419"/>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dirty="0">
                <a:solidFill>
                  <a:schemeClr val="dk1"/>
                </a:solidFill>
                <a:latin typeface="Calibri"/>
                <a:ea typeface="Calibri"/>
                <a:cs typeface="Calibri"/>
                <a:sym typeface="Calibri"/>
              </a:rPr>
              <a:t>19 / 20</a:t>
            </a:r>
            <a:endParaRPr sz="600" dirty="0">
              <a:solidFill>
                <a:schemeClr val="dk1"/>
              </a:solidFill>
              <a:latin typeface="Calibri"/>
              <a:ea typeface="Calibri"/>
              <a:cs typeface="Calibri"/>
              <a:sym typeface="Calibri"/>
            </a:endParaRPr>
          </a:p>
        </p:txBody>
      </p:sp>
      <p:sp>
        <p:nvSpPr>
          <p:cNvPr id="406" name="Google Shape;406;p21"/>
          <p:cNvSpPr txBox="1"/>
          <p:nvPr/>
        </p:nvSpPr>
        <p:spPr>
          <a:xfrm>
            <a:off x="2399296" y="3324487"/>
            <a:ext cx="1253490" cy="1238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407" name="Google Shape;407;p21"/>
          <p:cNvSpPr txBox="1">
            <a:spLocks noGrp="1"/>
          </p:cNvSpPr>
          <p:nvPr>
            <p:ph type="ftr" idx="11"/>
          </p:nvPr>
        </p:nvSpPr>
        <p:spPr>
          <a:xfrm>
            <a:off x="1780035" y="3324487"/>
            <a:ext cx="429260" cy="106439"/>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408" name="Google Shape;408;p21"/>
          <p:cNvSpPr txBox="1"/>
          <p:nvPr/>
        </p:nvSpPr>
        <p:spPr>
          <a:xfrm>
            <a:off x="256874" y="1325994"/>
            <a:ext cx="3784920" cy="199025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50"/>
              </a:spcAft>
              <a:buNone/>
            </a:pPr>
            <a:r>
              <a:rPr lang="en-GB" sz="1300" b="1" dirty="0">
                <a:solidFill>
                  <a:srgbClr val="812333"/>
                </a:solidFill>
                <a:latin typeface="Calibri"/>
                <a:ea typeface="Calibri"/>
                <a:cs typeface="Calibri"/>
                <a:sym typeface="Calibri"/>
              </a:rPr>
              <a:t>Contributions</a:t>
            </a:r>
            <a:r>
              <a:rPr lang="en-GB" sz="1300" b="1" dirty="0">
                <a:solidFill>
                  <a:srgbClr val="812433"/>
                </a:solidFill>
                <a:latin typeface="Calibri"/>
                <a:ea typeface="Calibri"/>
                <a:cs typeface="Calibri"/>
                <a:sym typeface="Calibri"/>
              </a:rPr>
              <a:t>:</a:t>
            </a:r>
            <a:endParaRPr lang="en-GB" sz="1300" b="1" dirty="0">
              <a:solidFill>
                <a:schemeClr val="dk1"/>
              </a:solidFill>
              <a:latin typeface="Calibri"/>
              <a:ea typeface="Calibri"/>
              <a:cs typeface="Calibri"/>
              <a:sym typeface="Calibri"/>
            </a:endParaRPr>
          </a:p>
          <a:p>
            <a:pPr marL="171450" indent="-171450">
              <a:spcAft>
                <a:spcPts val="150"/>
              </a:spcAft>
              <a:buFontTx/>
              <a:buChar char="-"/>
            </a:pPr>
            <a:r>
              <a:rPr lang="en-GB" sz="1200" dirty="0">
                <a:solidFill>
                  <a:srgbClr val="812333"/>
                </a:solidFill>
                <a:latin typeface="Calibri"/>
                <a:ea typeface="Calibri"/>
                <a:cs typeface="Calibri"/>
                <a:sym typeface="Calibri"/>
              </a:rPr>
              <a:t>Analysis</a:t>
            </a:r>
            <a:r>
              <a:rPr lang="en-GB" sz="1200" dirty="0">
                <a:solidFill>
                  <a:schemeClr val="dk1"/>
                </a:solidFill>
                <a:latin typeface="Calibri"/>
                <a:ea typeface="Calibri"/>
                <a:cs typeface="Calibri"/>
                <a:sym typeface="Calibri"/>
              </a:rPr>
              <a:t> and modification of the firmware of an electric scooter</a:t>
            </a:r>
          </a:p>
          <a:p>
            <a:pPr marL="171450" lvl="0" indent="-171450">
              <a:spcAft>
                <a:spcPts val="150"/>
              </a:spcAft>
              <a:buFontTx/>
              <a:buChar char="-"/>
            </a:pPr>
            <a:r>
              <a:rPr lang="en-GB" sz="1200" dirty="0">
                <a:solidFill>
                  <a:srgbClr val="812333"/>
                </a:solidFill>
                <a:latin typeface="Calibri"/>
                <a:ea typeface="Calibri"/>
                <a:cs typeface="Calibri"/>
                <a:sym typeface="Calibri"/>
              </a:rPr>
              <a:t>Implementation</a:t>
            </a:r>
            <a:r>
              <a:rPr lang="en-GB" sz="1200" dirty="0">
                <a:solidFill>
                  <a:schemeClr val="dk1"/>
                </a:solidFill>
                <a:latin typeface="Calibri"/>
                <a:ea typeface="Calibri"/>
                <a:cs typeface="Calibri"/>
                <a:sym typeface="Calibri"/>
              </a:rPr>
              <a:t> of software that automates the process of generating custom firmware</a:t>
            </a:r>
          </a:p>
          <a:p>
            <a:pPr marL="171450" indent="-171450">
              <a:spcAft>
                <a:spcPts val="150"/>
              </a:spcAft>
              <a:buFontTx/>
              <a:buChar char="-"/>
            </a:pPr>
            <a:r>
              <a:rPr lang="en-GB" sz="1200" dirty="0">
                <a:solidFill>
                  <a:srgbClr val="812333"/>
                </a:solidFill>
                <a:latin typeface="Calibri"/>
                <a:ea typeface="Calibri"/>
                <a:cs typeface="Calibri"/>
                <a:sym typeface="Calibri"/>
              </a:rPr>
              <a:t>Realization</a:t>
            </a:r>
            <a:r>
              <a:rPr lang="en-GB" sz="1200" dirty="0">
                <a:solidFill>
                  <a:schemeClr val="dk1"/>
                </a:solidFill>
                <a:latin typeface="Calibri"/>
                <a:ea typeface="Calibri"/>
                <a:cs typeface="Calibri"/>
                <a:sym typeface="Calibri"/>
              </a:rPr>
              <a:t> of metal support to ensure mechanical coupling between electric scooter and wheelchair</a:t>
            </a:r>
          </a:p>
          <a:p>
            <a:pPr marL="171450" indent="-171450">
              <a:spcAft>
                <a:spcPts val="150"/>
              </a:spcAft>
              <a:buFontTx/>
              <a:buChar char="-"/>
            </a:pPr>
            <a:r>
              <a:rPr lang="en-GB" sz="1200" dirty="0">
                <a:solidFill>
                  <a:schemeClr val="dk1"/>
                </a:solidFill>
                <a:latin typeface="Calibri"/>
                <a:ea typeface="Calibri"/>
                <a:cs typeface="Calibri"/>
                <a:sym typeface="Calibri"/>
              </a:rPr>
              <a:t>Experimental </a:t>
            </a:r>
            <a:r>
              <a:rPr lang="en-GB" sz="1200" dirty="0">
                <a:solidFill>
                  <a:srgbClr val="812333"/>
                </a:solidFill>
                <a:latin typeface="Calibri"/>
                <a:ea typeface="Calibri"/>
                <a:cs typeface="Calibri"/>
                <a:sym typeface="Calibri"/>
              </a:rPr>
              <a:t>results</a:t>
            </a:r>
            <a:r>
              <a:rPr lang="en-GB" sz="1200" dirty="0">
                <a:solidFill>
                  <a:schemeClr val="dk1"/>
                </a:solidFill>
                <a:latin typeface="Calibri"/>
                <a:ea typeface="Calibri"/>
                <a:cs typeface="Calibri"/>
                <a:sym typeface="Calibri"/>
              </a:rPr>
              <a:t> that show the feasibility of the project</a:t>
            </a:r>
          </a:p>
        </p:txBody>
      </p:sp>
      <p:sp>
        <p:nvSpPr>
          <p:cNvPr id="17" name="Google Shape;56;p1">
            <a:extLst>
              <a:ext uri="{FF2B5EF4-FFF2-40B4-BE49-F238E27FC236}">
                <a16:creationId xmlns:a16="http://schemas.microsoft.com/office/drawing/2014/main" id="{468DDA5D-381E-7C40-AFCC-E725399A4656}"/>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6"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7"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8"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812333"/>
                </a:solidFill>
                <a:latin typeface="Calibri"/>
                <a:ea typeface="Calibri"/>
                <a:cs typeface="Calibri"/>
                <a:sym typeface="Calibri"/>
                <a:hlinkClick r:id="rId9" action="ppaction://hlinksldjump">
                  <a:extLst>
                    <a:ext uri="{A12FA001-AC4F-418D-AE19-62706E023703}">
                      <ahyp:hlinkClr xmlns:ahyp="http://schemas.microsoft.com/office/drawing/2018/hyperlinkcolor" val="tx"/>
                    </a:ext>
                  </a:extLst>
                </a:hlinkClick>
              </a:rPr>
              <a:t>Conclusions</a:t>
            </a:r>
            <a:endParaRPr lang="en-GB" sz="600" dirty="0">
              <a:solidFill>
                <a:srgbClr val="812333"/>
              </a:solidFill>
              <a:latin typeface="Calibri"/>
              <a:ea typeface="Calibri"/>
              <a:cs typeface="Calibri"/>
              <a:sym typeface="Calibri"/>
            </a:endParaRPr>
          </a:p>
        </p:txBody>
      </p:sp>
      <p:sp>
        <p:nvSpPr>
          <p:cNvPr id="2" name="Connettore 1">
            <a:extLst>
              <a:ext uri="{FF2B5EF4-FFF2-40B4-BE49-F238E27FC236}">
                <a16:creationId xmlns:a16="http://schemas.microsoft.com/office/drawing/2014/main" id="{7191FA54-9154-554C-97F5-E1CA0CB99F54}"/>
              </a:ext>
            </a:extLst>
          </p:cNvPr>
          <p:cNvSpPr/>
          <p:nvPr/>
        </p:nvSpPr>
        <p:spPr>
          <a:xfrm>
            <a:off x="334996" y="2090546"/>
            <a:ext cx="54000" cy="54000"/>
          </a:xfrm>
          <a:prstGeom prst="flowChartConnector">
            <a:avLst/>
          </a:prstGeom>
          <a:solidFill>
            <a:srgbClr val="812333"/>
          </a:solidFill>
          <a:ln>
            <a:solidFill>
              <a:srgbClr val="812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onnettore 17">
            <a:extLst>
              <a:ext uri="{FF2B5EF4-FFF2-40B4-BE49-F238E27FC236}">
                <a16:creationId xmlns:a16="http://schemas.microsoft.com/office/drawing/2014/main" id="{172FF4C6-1E34-1F40-9424-EE579C3F8D81}"/>
              </a:ext>
            </a:extLst>
          </p:cNvPr>
          <p:cNvSpPr/>
          <p:nvPr/>
        </p:nvSpPr>
        <p:spPr>
          <a:xfrm>
            <a:off x="334996" y="1709877"/>
            <a:ext cx="54000" cy="54000"/>
          </a:xfrm>
          <a:prstGeom prst="flowChartConnector">
            <a:avLst/>
          </a:prstGeom>
          <a:solidFill>
            <a:srgbClr val="812333"/>
          </a:solidFill>
          <a:ln>
            <a:solidFill>
              <a:srgbClr val="812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C09198"/>
              </a:solidFill>
            </a:endParaRPr>
          </a:p>
        </p:txBody>
      </p:sp>
      <p:sp>
        <p:nvSpPr>
          <p:cNvPr id="19" name="Connettore 18">
            <a:extLst>
              <a:ext uri="{FF2B5EF4-FFF2-40B4-BE49-F238E27FC236}">
                <a16:creationId xmlns:a16="http://schemas.microsoft.com/office/drawing/2014/main" id="{6296106C-7109-7A44-BA13-F6C3BCC28520}"/>
              </a:ext>
            </a:extLst>
          </p:cNvPr>
          <p:cNvSpPr/>
          <p:nvPr/>
        </p:nvSpPr>
        <p:spPr>
          <a:xfrm>
            <a:off x="334996" y="2498214"/>
            <a:ext cx="54000" cy="54000"/>
          </a:xfrm>
          <a:prstGeom prst="flowChartConnector">
            <a:avLst/>
          </a:prstGeom>
          <a:solidFill>
            <a:srgbClr val="812333"/>
          </a:solidFill>
          <a:ln>
            <a:solidFill>
              <a:srgbClr val="812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EB4B0FD-D938-A048-9809-9782861BBA3A}"/>
              </a:ext>
            </a:extLst>
          </p:cNvPr>
          <p:cNvSpPr/>
          <p:nvPr/>
        </p:nvSpPr>
        <p:spPr>
          <a:xfrm>
            <a:off x="418111" y="653617"/>
            <a:ext cx="3623683" cy="646331"/>
          </a:xfrm>
          <a:prstGeom prst="rect">
            <a:avLst/>
          </a:prstGeom>
        </p:spPr>
        <p:txBody>
          <a:bodyPr wrap="square">
            <a:spAutoFit/>
          </a:bodyPr>
          <a:lstStyle/>
          <a:p>
            <a:pPr marL="12700" lvl="2"/>
            <a:r>
              <a:rPr lang="en-GB" sz="1200" dirty="0">
                <a:solidFill>
                  <a:schemeClr val="dk1"/>
                </a:solidFill>
                <a:latin typeface="Calibri"/>
                <a:ea typeface="Calibri"/>
                <a:cs typeface="Calibri"/>
                <a:sym typeface="Calibri"/>
              </a:rPr>
              <a:t>Modify the stock firmware of the electric scooter in order to make it usable as a traction and movement tool for disabled people.</a:t>
            </a:r>
          </a:p>
        </p:txBody>
      </p:sp>
      <p:sp>
        <p:nvSpPr>
          <p:cNvPr id="22" name="Connettore 21">
            <a:extLst>
              <a:ext uri="{FF2B5EF4-FFF2-40B4-BE49-F238E27FC236}">
                <a16:creationId xmlns:a16="http://schemas.microsoft.com/office/drawing/2014/main" id="{502DDA0F-B9D7-D747-AF7F-A0021F2CA0C7}"/>
              </a:ext>
            </a:extLst>
          </p:cNvPr>
          <p:cNvSpPr/>
          <p:nvPr/>
        </p:nvSpPr>
        <p:spPr>
          <a:xfrm>
            <a:off x="334996" y="2878882"/>
            <a:ext cx="54000" cy="54000"/>
          </a:xfrm>
          <a:prstGeom prst="flowChartConnector">
            <a:avLst/>
          </a:prstGeom>
          <a:solidFill>
            <a:srgbClr val="812333"/>
          </a:solidFill>
          <a:ln>
            <a:solidFill>
              <a:srgbClr val="812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2"/>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3" name="Google Shape;83;p2"/>
          <p:cNvPicPr preferRelativeResize="0"/>
          <p:nvPr/>
        </p:nvPicPr>
        <p:blipFill rotWithShape="1">
          <a:blip r:embed="rId5">
            <a:alphaModFix/>
          </a:blip>
          <a:srcRect/>
          <a:stretch/>
        </p:blipFill>
        <p:spPr>
          <a:xfrm>
            <a:off x="0" y="130902"/>
            <a:ext cx="4608004" cy="304212"/>
          </a:xfrm>
          <a:prstGeom prst="rect">
            <a:avLst/>
          </a:prstGeom>
          <a:noFill/>
          <a:ln>
            <a:noFill/>
          </a:ln>
        </p:spPr>
      </p:pic>
      <p:sp>
        <p:nvSpPr>
          <p:cNvPr id="84" name="Google Shape;84;p2"/>
          <p:cNvSpPr txBox="1"/>
          <p:nvPr/>
        </p:nvSpPr>
        <p:spPr>
          <a:xfrm>
            <a:off x="136499" y="123809"/>
            <a:ext cx="3264535" cy="232756"/>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400" dirty="0">
                <a:solidFill>
                  <a:srgbClr val="FFFFFF"/>
                </a:solidFill>
                <a:latin typeface="Calibri"/>
                <a:ea typeface="Calibri"/>
                <a:cs typeface="Calibri"/>
                <a:sym typeface="Calibri"/>
              </a:rPr>
              <a:t>Thesis Focus</a:t>
            </a:r>
            <a:endParaRPr lang="en-GB" sz="1400" dirty="0">
              <a:solidFill>
                <a:schemeClr val="dk1"/>
              </a:solidFill>
              <a:latin typeface="Calibri"/>
              <a:ea typeface="Calibri"/>
              <a:cs typeface="Calibri"/>
              <a:sym typeface="Calibri"/>
            </a:endParaRPr>
          </a:p>
        </p:txBody>
      </p:sp>
      <p:sp>
        <p:nvSpPr>
          <p:cNvPr id="85" name="Google Shape;85;p2"/>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2"/>
          <p:cNvSpPr txBox="1">
            <a:spLocks noGrp="1"/>
          </p:cNvSpPr>
          <p:nvPr>
            <p:ph type="sldNum" idx="12"/>
          </p:nvPr>
        </p:nvSpPr>
        <p:spPr>
          <a:xfrm>
            <a:off x="69900" y="3324487"/>
            <a:ext cx="227965" cy="123825"/>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fld id="{00000000-1234-1234-1234-123412341234}" type="slidenum">
              <a:rPr lang="it-IT"/>
              <a:t>2</a:t>
            </a:fld>
            <a:r>
              <a:rPr lang="it-IT"/>
              <a:t> / 20</a:t>
            </a:r>
            <a:endParaRPr/>
          </a:p>
        </p:txBody>
      </p:sp>
      <p:sp>
        <p:nvSpPr>
          <p:cNvPr id="87" name="Google Shape;87;p2"/>
          <p:cNvSpPr txBox="1"/>
          <p:nvPr/>
        </p:nvSpPr>
        <p:spPr>
          <a:xfrm>
            <a:off x="2399296" y="3324487"/>
            <a:ext cx="1253490" cy="1238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6"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88" name="Google Shape;88;p2"/>
          <p:cNvSpPr txBox="1">
            <a:spLocks noGrp="1"/>
          </p:cNvSpPr>
          <p:nvPr>
            <p:ph type="ftr" idx="11"/>
          </p:nvPr>
        </p:nvSpPr>
        <p:spPr>
          <a:xfrm>
            <a:off x="1780035" y="3324487"/>
            <a:ext cx="429260" cy="106439"/>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25" name="Google Shape;56;p1">
            <a:extLst>
              <a:ext uri="{FF2B5EF4-FFF2-40B4-BE49-F238E27FC236}">
                <a16:creationId xmlns:a16="http://schemas.microsoft.com/office/drawing/2014/main" id="{7A016771-F391-6941-B906-911AB581ECA2}"/>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812333"/>
                </a:solidFill>
                <a:latin typeface="Calibri"/>
                <a:ea typeface="Calibri"/>
                <a:cs typeface="Calibri"/>
                <a:sym typeface="Calibri"/>
                <a:hlinkClick r:id="rId7"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8"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0"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1"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
        <p:nvSpPr>
          <p:cNvPr id="26" name="Google Shape;371;gea996d0bb1_0_160">
            <a:extLst>
              <a:ext uri="{FF2B5EF4-FFF2-40B4-BE49-F238E27FC236}">
                <a16:creationId xmlns:a16="http://schemas.microsoft.com/office/drawing/2014/main" id="{9E34B9EC-F186-9A47-AF22-6C2FE86B3235}"/>
              </a:ext>
            </a:extLst>
          </p:cNvPr>
          <p:cNvSpPr txBox="1"/>
          <p:nvPr/>
        </p:nvSpPr>
        <p:spPr>
          <a:xfrm>
            <a:off x="2399295" y="3408"/>
            <a:ext cx="1464983"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FFFFFF"/>
                </a:solidFill>
                <a:latin typeface="Calibri"/>
                <a:ea typeface="Calibri"/>
                <a:cs typeface="Calibri"/>
                <a:sym typeface="Calibri"/>
                <a:hlinkClick r:id="rId7" action="ppaction://hlinksldjump">
                  <a:extLst>
                    <a:ext uri="{A12FA001-AC4F-418D-AE19-62706E023703}">
                      <ahyp:hlinkClr xmlns:ahyp="http://schemas.microsoft.com/office/drawing/2018/hyperlinkcolor" val="tx"/>
                    </a:ext>
                  </a:extLst>
                </a:hlinkClick>
              </a:rPr>
              <a:t>Thesis Focus</a:t>
            </a:r>
            <a:r>
              <a:rPr lang="en-GB" sz="600" b="1" dirty="0">
                <a:solidFill>
                  <a:srgbClr val="FFFFFF"/>
                </a:solidFill>
                <a:latin typeface="Calibri"/>
                <a:ea typeface="Calibri"/>
                <a:cs typeface="Calibri"/>
                <a:sym typeface="Calibri"/>
              </a:rPr>
              <a:t>    </a:t>
            </a:r>
            <a:r>
              <a:rPr lang="en-GB" sz="600" b="1" u="sng" dirty="0">
                <a:solidFill>
                  <a:srgbClr val="C09198"/>
                </a:solidFill>
                <a:latin typeface="Calibri"/>
                <a:ea typeface="Calibri"/>
                <a:cs typeface="Calibri"/>
                <a:sym typeface="Calibri"/>
                <a:hlinkClick r:id="rId12" action="ppaction://hlinksldjump">
                  <a:extLst>
                    <a:ext uri="{A12FA001-AC4F-418D-AE19-62706E023703}">
                      <ahyp:hlinkClr xmlns:ahyp="http://schemas.microsoft.com/office/drawing/2018/hyperlinkcolor" val="tx"/>
                    </a:ext>
                  </a:extLst>
                </a:hlinkClick>
              </a:rPr>
              <a:t>E-Scooter Problems</a:t>
            </a:r>
            <a:endParaRPr lang="en-GB" sz="600" dirty="0">
              <a:solidFill>
                <a:srgbClr val="C09198"/>
              </a:solidFill>
              <a:latin typeface="Calibri"/>
              <a:ea typeface="Calibri"/>
              <a:cs typeface="Calibri"/>
              <a:sym typeface="Calibri"/>
            </a:endParaRPr>
          </a:p>
        </p:txBody>
      </p:sp>
      <p:pic>
        <p:nvPicPr>
          <p:cNvPr id="4" name="first_mount_drive_0_TvxeQ6.mp4" descr="first_mount_drive_0_TvxeQ6.mp4">
            <a:hlinkClick r:id="" action="ppaction://media"/>
            <a:extLst>
              <a:ext uri="{FF2B5EF4-FFF2-40B4-BE49-F238E27FC236}">
                <a16:creationId xmlns:a16="http://schemas.microsoft.com/office/drawing/2014/main" id="{0FEE22C7-ADEF-7543-8495-957F665F89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3"/>
          <a:srcRect/>
          <a:stretch/>
        </p:blipFill>
        <p:spPr>
          <a:xfrm>
            <a:off x="2838879" y="566016"/>
            <a:ext cx="1598085" cy="2556000"/>
          </a:xfrm>
          <a:prstGeom prst="round2DiagRect">
            <a:avLst>
              <a:gd name="adj1" fmla="val 16667"/>
              <a:gd name="adj2" fmla="val 0"/>
            </a:avLst>
          </a:prstGeom>
          <a:ln w="60325" cap="sq">
            <a:solidFill>
              <a:srgbClr val="812333"/>
            </a:solidFill>
            <a:miter lim="800000"/>
          </a:ln>
          <a:effectLst>
            <a:outerShdw blurRad="254000" algn="tl" rotWithShape="0">
              <a:srgbClr val="000000">
                <a:alpha val="43000"/>
              </a:srgbClr>
            </a:outerShdw>
          </a:effectLst>
        </p:spPr>
      </p:pic>
      <p:sp>
        <p:nvSpPr>
          <p:cNvPr id="40" name="object 3">
            <a:extLst>
              <a:ext uri="{FF2B5EF4-FFF2-40B4-BE49-F238E27FC236}">
                <a16:creationId xmlns:a16="http://schemas.microsoft.com/office/drawing/2014/main" id="{0B002C8E-831A-CA43-8F80-F59F20795886}"/>
              </a:ext>
            </a:extLst>
          </p:cNvPr>
          <p:cNvSpPr txBox="1"/>
          <p:nvPr/>
        </p:nvSpPr>
        <p:spPr>
          <a:xfrm>
            <a:off x="150411" y="487467"/>
            <a:ext cx="2442476" cy="2600327"/>
          </a:xfrm>
          <a:prstGeom prst="rect">
            <a:avLst/>
          </a:prstGeom>
        </p:spPr>
        <p:txBody>
          <a:bodyPr vert="horz" wrap="square" lIns="0" tIns="12700" rIns="0" bIns="0" rtlCol="0">
            <a:spAutoFit/>
          </a:bodyPr>
          <a:lstStyle/>
          <a:p>
            <a:pPr marR="5080" algn="just">
              <a:lnSpc>
                <a:spcPct val="115399"/>
              </a:lnSpc>
              <a:spcBef>
                <a:spcPts val="100"/>
              </a:spcBef>
              <a:buClr>
                <a:srgbClr val="822333"/>
              </a:buClr>
              <a:tabLst>
                <a:tab pos="340360" algn="l"/>
                <a:tab pos="340995" algn="l"/>
              </a:tabLst>
            </a:pPr>
            <a:r>
              <a:rPr lang="en-GB" sz="1300" b="1" spc="-5" dirty="0">
                <a:solidFill>
                  <a:srgbClr val="812333"/>
                </a:solidFill>
                <a:latin typeface="Calibri" panose="020F0502020204030204" pitchFamily="34" charset="0"/>
                <a:cs typeface="Calibri" panose="020F0502020204030204" pitchFamily="34" charset="0"/>
              </a:rPr>
              <a:t>IDEA</a:t>
            </a:r>
            <a:r>
              <a:rPr lang="en-GB" sz="1300" spc="-5" dirty="0">
                <a:latin typeface="Calibri" panose="020F0502020204030204" pitchFamily="34" charset="0"/>
                <a:cs typeface="Calibri" panose="020F0502020204030204" pitchFamily="34" charset="0"/>
              </a:rPr>
              <a:t>:</a:t>
            </a:r>
          </a:p>
          <a:p>
            <a:pPr marL="324000" marR="5080" indent="-172800">
              <a:lnSpc>
                <a:spcPct val="115399"/>
              </a:lnSpc>
              <a:spcBef>
                <a:spcPts val="100"/>
              </a:spcBef>
              <a:buClr>
                <a:srgbClr val="822333"/>
              </a:buClr>
              <a:buChar char="●"/>
              <a:tabLst>
                <a:tab pos="340360" algn="l"/>
                <a:tab pos="340995" algn="l"/>
              </a:tabLst>
            </a:pPr>
            <a:r>
              <a:rPr lang="en-GB" sz="1000" spc="-5" dirty="0">
                <a:latin typeface="Calibri" panose="020F0502020204030204" pitchFamily="34" charset="0"/>
                <a:cs typeface="Calibri" panose="020F0502020204030204" pitchFamily="34" charset="0"/>
              </a:rPr>
              <a:t>Use the </a:t>
            </a:r>
            <a:r>
              <a:rPr lang="en-GB" sz="1000" spc="-5" dirty="0">
                <a:solidFill>
                  <a:srgbClr val="812333"/>
                </a:solidFill>
                <a:latin typeface="Calibri" panose="020F0502020204030204" pitchFamily="34" charset="0"/>
                <a:cs typeface="Calibri" panose="020F0502020204030204" pitchFamily="34" charset="0"/>
              </a:rPr>
              <a:t>same tool</a:t>
            </a:r>
            <a:r>
              <a:rPr lang="en-GB" sz="1000" spc="-5" dirty="0">
                <a:latin typeface="Calibri" panose="020F0502020204030204" pitchFamily="34" charset="0"/>
                <a:cs typeface="Calibri" panose="020F0502020204030204" pitchFamily="34" charset="0"/>
              </a:rPr>
              <a:t> for both able-bodied and disabled people in the same family.</a:t>
            </a:r>
          </a:p>
          <a:p>
            <a:pPr marL="324000" marR="5080" indent="-172800">
              <a:lnSpc>
                <a:spcPct val="115399"/>
              </a:lnSpc>
              <a:spcBef>
                <a:spcPts val="100"/>
              </a:spcBef>
              <a:buClr>
                <a:srgbClr val="822333"/>
              </a:buClr>
              <a:buChar char="●"/>
              <a:tabLst>
                <a:tab pos="340360" algn="l"/>
                <a:tab pos="340995" algn="l"/>
              </a:tabLst>
            </a:pPr>
            <a:r>
              <a:rPr lang="en-GB" sz="1000" spc="-5" dirty="0">
                <a:latin typeface="Calibri" panose="020F0502020204030204" pitchFamily="34" charset="0"/>
                <a:cs typeface="Calibri" panose="020F0502020204030204" pitchFamily="34" charset="0"/>
              </a:rPr>
              <a:t>Realization of a working and economical prototype without the modification of the </a:t>
            </a:r>
            <a:r>
              <a:rPr lang="en-GB" sz="1000" spc="-5" dirty="0">
                <a:solidFill>
                  <a:srgbClr val="812333"/>
                </a:solidFill>
                <a:latin typeface="Calibri" panose="020F0502020204030204" pitchFamily="34" charset="0"/>
                <a:cs typeface="Calibri" panose="020F0502020204030204" pitchFamily="34" charset="0"/>
              </a:rPr>
              <a:t>Wheelchair</a:t>
            </a:r>
            <a:r>
              <a:rPr lang="en-GB" sz="1000" spc="-5" dirty="0">
                <a:latin typeface="Calibri" panose="020F0502020204030204" pitchFamily="34" charset="0"/>
                <a:cs typeface="Calibri" panose="020F0502020204030204" pitchFamily="34" charset="0"/>
              </a:rPr>
              <a:t> and </a:t>
            </a:r>
            <a:r>
              <a:rPr lang="en-GB" sz="1000" spc="-5" dirty="0">
                <a:solidFill>
                  <a:srgbClr val="812333"/>
                </a:solidFill>
                <a:latin typeface="Calibri" panose="020F0502020204030204" pitchFamily="34" charset="0"/>
                <a:cs typeface="Calibri" panose="020F0502020204030204" pitchFamily="34" charset="0"/>
              </a:rPr>
              <a:t>Electric Scooter</a:t>
            </a:r>
            <a:r>
              <a:rPr lang="en-GB" sz="1000" spc="-5" dirty="0">
                <a:latin typeface="Calibri" panose="020F0502020204030204" pitchFamily="34" charset="0"/>
                <a:cs typeface="Calibri" panose="020F0502020204030204" pitchFamily="34" charset="0"/>
              </a:rPr>
              <a:t>.</a:t>
            </a:r>
          </a:p>
          <a:p>
            <a:pPr marL="151200" marR="5080">
              <a:lnSpc>
                <a:spcPct val="115399"/>
              </a:lnSpc>
              <a:spcBef>
                <a:spcPts val="100"/>
              </a:spcBef>
              <a:buClr>
                <a:srgbClr val="822333"/>
              </a:buClr>
              <a:tabLst>
                <a:tab pos="340360" algn="l"/>
                <a:tab pos="340995" algn="l"/>
              </a:tabLst>
            </a:pPr>
            <a:endParaRPr lang="en-GB" sz="600" spc="-5" dirty="0">
              <a:latin typeface="Calibri" panose="020F0502020204030204" pitchFamily="34" charset="0"/>
              <a:cs typeface="Calibri" panose="020F0502020204030204" pitchFamily="34" charset="0"/>
            </a:endParaRPr>
          </a:p>
          <a:p>
            <a:pPr marR="5080" algn="just">
              <a:lnSpc>
                <a:spcPct val="115399"/>
              </a:lnSpc>
              <a:spcBef>
                <a:spcPts val="100"/>
              </a:spcBef>
              <a:buClr>
                <a:srgbClr val="822333"/>
              </a:buClr>
              <a:tabLst>
                <a:tab pos="340360" algn="l"/>
                <a:tab pos="340995" algn="l"/>
              </a:tabLst>
            </a:pPr>
            <a:r>
              <a:rPr lang="en-GB" sz="1300" b="1" spc="-5" dirty="0">
                <a:solidFill>
                  <a:srgbClr val="812333"/>
                </a:solidFill>
                <a:latin typeface="Calibri" panose="020F0502020204030204" pitchFamily="34" charset="0"/>
                <a:cs typeface="Calibri" panose="020F0502020204030204" pitchFamily="34" charset="0"/>
              </a:rPr>
              <a:t>Main Contribution</a:t>
            </a:r>
            <a:r>
              <a:rPr lang="en-GB" sz="1300" spc="-5" dirty="0">
                <a:latin typeface="Calibri" panose="020F0502020204030204" pitchFamily="34" charset="0"/>
                <a:cs typeface="Calibri" panose="020F0502020204030204" pitchFamily="34" charset="0"/>
              </a:rPr>
              <a:t>:</a:t>
            </a:r>
          </a:p>
          <a:p>
            <a:pPr marL="324000" marR="5080" indent="-172800">
              <a:lnSpc>
                <a:spcPct val="115399"/>
              </a:lnSpc>
              <a:spcBef>
                <a:spcPts val="100"/>
              </a:spcBef>
              <a:buClr>
                <a:srgbClr val="822333"/>
              </a:buClr>
              <a:buChar char="●"/>
              <a:tabLst>
                <a:tab pos="340360" algn="l"/>
                <a:tab pos="340995" algn="l"/>
              </a:tabLst>
            </a:pPr>
            <a:r>
              <a:rPr lang="en-GB" sz="1000" spc="-5" dirty="0">
                <a:solidFill>
                  <a:schemeClr val="tx1"/>
                </a:solidFill>
                <a:latin typeface="Calibri" panose="020F0502020204030204" pitchFamily="34" charset="0"/>
                <a:cs typeface="Calibri" panose="020F0502020204030204" pitchFamily="34" charset="0"/>
              </a:rPr>
              <a:t>Firmware </a:t>
            </a:r>
            <a:r>
              <a:rPr lang="en-GB" sz="1000" spc="-5" dirty="0">
                <a:solidFill>
                  <a:srgbClr val="812333"/>
                </a:solidFill>
                <a:latin typeface="Calibri" panose="020F0502020204030204" pitchFamily="34" charset="0"/>
                <a:cs typeface="Calibri" panose="020F0502020204030204" pitchFamily="34" charset="0"/>
              </a:rPr>
              <a:t>Reverse Engineering</a:t>
            </a:r>
            <a:r>
              <a:rPr lang="en-GB" sz="1000" spc="-5" dirty="0">
                <a:solidFill>
                  <a:schemeClr val="tx1"/>
                </a:solidFill>
                <a:latin typeface="Calibri" panose="020F0502020204030204" pitchFamily="34" charset="0"/>
                <a:cs typeface="Calibri" panose="020F0502020204030204" pitchFamily="34" charset="0"/>
              </a:rPr>
              <a:t>.</a:t>
            </a:r>
          </a:p>
          <a:p>
            <a:pPr marL="324000" marR="5080" indent="-172800">
              <a:lnSpc>
                <a:spcPct val="115399"/>
              </a:lnSpc>
              <a:spcBef>
                <a:spcPts val="100"/>
              </a:spcBef>
              <a:buClr>
                <a:srgbClr val="822333"/>
              </a:buClr>
              <a:buChar char="●"/>
              <a:tabLst>
                <a:tab pos="340360" algn="l"/>
                <a:tab pos="340995" algn="l"/>
              </a:tabLst>
            </a:pPr>
            <a:r>
              <a:rPr lang="en-GB" sz="1000" spc="-5" dirty="0">
                <a:solidFill>
                  <a:schemeClr val="tx1"/>
                </a:solidFill>
                <a:latin typeface="Calibri" panose="020F0502020204030204" pitchFamily="34" charset="0"/>
                <a:cs typeface="Calibri" panose="020F0502020204030204" pitchFamily="34" charset="0"/>
              </a:rPr>
              <a:t>Custom Firmware Injection.</a:t>
            </a:r>
          </a:p>
          <a:p>
            <a:pPr marL="324000" marR="5080" indent="-172800">
              <a:lnSpc>
                <a:spcPct val="115399"/>
              </a:lnSpc>
              <a:spcBef>
                <a:spcPts val="100"/>
              </a:spcBef>
              <a:buClr>
                <a:srgbClr val="822333"/>
              </a:buClr>
              <a:buChar char="●"/>
              <a:tabLst>
                <a:tab pos="340360" algn="l"/>
                <a:tab pos="340995" algn="l"/>
              </a:tabLst>
            </a:pPr>
            <a:r>
              <a:rPr lang="en-GB" sz="1000" spc="-5" dirty="0">
                <a:solidFill>
                  <a:srgbClr val="812333"/>
                </a:solidFill>
                <a:latin typeface="Calibri" panose="020F0502020204030204" pitchFamily="34" charset="0"/>
                <a:cs typeface="Calibri" panose="020F0502020204030204" pitchFamily="34" charset="0"/>
              </a:rPr>
              <a:t>Realization</a:t>
            </a:r>
            <a:r>
              <a:rPr lang="en-GB" sz="1000" spc="-5" dirty="0">
                <a:solidFill>
                  <a:schemeClr val="tx1"/>
                </a:solidFill>
                <a:latin typeface="Calibri" panose="020F0502020204030204" pitchFamily="34" charset="0"/>
                <a:cs typeface="Calibri" panose="020F0502020204030204" pitchFamily="34" charset="0"/>
              </a:rPr>
              <a:t> and creation of </a:t>
            </a:r>
            <a:r>
              <a:rPr lang="en-GB" sz="1000" spc="-5" dirty="0">
                <a:solidFill>
                  <a:srgbClr val="812333"/>
                </a:solidFill>
                <a:latin typeface="Calibri" panose="020F0502020204030204" pitchFamily="34" charset="0"/>
                <a:cs typeface="Calibri" panose="020F0502020204030204" pitchFamily="34" charset="0"/>
              </a:rPr>
              <a:t>metal support </a:t>
            </a:r>
            <a:r>
              <a:rPr lang="en-GB" sz="1000" spc="-5" dirty="0">
                <a:solidFill>
                  <a:schemeClr val="tx1"/>
                </a:solidFill>
                <a:latin typeface="Calibri" panose="020F0502020204030204" pitchFamily="34" charset="0"/>
                <a:cs typeface="Calibri" panose="020F0502020204030204" pitchFamily="34" charset="0"/>
              </a:rPr>
              <a:t>to couple Electric Scooter to the Wheelchair.</a:t>
            </a:r>
          </a:p>
          <a:p>
            <a:pPr marL="324000" marR="5080" indent="-172800">
              <a:lnSpc>
                <a:spcPct val="115399"/>
              </a:lnSpc>
              <a:spcBef>
                <a:spcPts val="100"/>
              </a:spcBef>
              <a:buClr>
                <a:srgbClr val="822333"/>
              </a:buClr>
              <a:buChar char="●"/>
              <a:tabLst>
                <a:tab pos="340360" algn="l"/>
                <a:tab pos="340995" algn="l"/>
              </a:tabLst>
            </a:pPr>
            <a:r>
              <a:rPr lang="en-GB" sz="1000" spc="-5" dirty="0">
                <a:solidFill>
                  <a:schemeClr val="tx1"/>
                </a:solidFill>
                <a:latin typeface="Calibri" panose="020F0502020204030204" pitchFamily="34" charset="0"/>
                <a:cs typeface="Calibri" panose="020F0502020204030204" pitchFamily="34" charset="0"/>
              </a:rPr>
              <a:t>Real-Life </a:t>
            </a:r>
            <a:r>
              <a:rPr lang="en-GB" sz="1000" spc="-5" dirty="0">
                <a:solidFill>
                  <a:srgbClr val="812333"/>
                </a:solidFill>
                <a:latin typeface="Calibri" panose="020F0502020204030204" pitchFamily="34" charset="0"/>
                <a:cs typeface="Calibri" panose="020F0502020204030204" pitchFamily="34" charset="0"/>
              </a:rPr>
              <a:t>Experimental Results</a:t>
            </a:r>
            <a:r>
              <a:rPr lang="en-GB" sz="1000" spc="-5" dirty="0">
                <a:solidFill>
                  <a:schemeClr val="tx1"/>
                </a:solidFill>
                <a:latin typeface="Calibri" panose="020F0502020204030204" pitchFamily="34" charset="0"/>
                <a:cs typeface="Calibri" panose="020F0502020204030204" pitchFamily="34" charset="0"/>
              </a:rPr>
              <a:t>.</a:t>
            </a:r>
            <a:endParaRPr lang="en-GB" sz="1000" spc="-5" dirty="0">
              <a:solidFill>
                <a:srgbClr val="812333"/>
              </a:solidFill>
              <a:latin typeface="Calibri" panose="020F0502020204030204" pitchFamily="34" charset="0"/>
              <a:cs typeface="Calibri" panose="020F0502020204030204" pitchFamily="34" charset="0"/>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26"/>
        <p:cNvGrpSpPr/>
        <p:nvPr/>
      </p:nvGrpSpPr>
      <p:grpSpPr>
        <a:xfrm>
          <a:off x="0" y="0"/>
          <a:ext cx="0" cy="0"/>
          <a:chOff x="0" y="0"/>
          <a:chExt cx="0" cy="0"/>
        </a:xfrm>
      </p:grpSpPr>
      <p:grpSp>
        <p:nvGrpSpPr>
          <p:cNvPr id="428" name="Google Shape;428;p22"/>
          <p:cNvGrpSpPr/>
          <p:nvPr/>
        </p:nvGrpSpPr>
        <p:grpSpPr>
          <a:xfrm>
            <a:off x="0" y="0"/>
            <a:ext cx="4608410" cy="181520"/>
            <a:chOff x="0" y="0"/>
            <a:chExt cx="4608410" cy="181520"/>
          </a:xfrm>
        </p:grpSpPr>
        <p:sp>
          <p:nvSpPr>
            <p:cNvPr id="429" name="Google Shape;429;p22"/>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30" name="Google Shape;430;p22"/>
            <p:cNvPicPr preferRelativeResize="0"/>
            <p:nvPr/>
          </p:nvPicPr>
          <p:blipFill rotWithShape="1">
            <a:blip r:embed="rId3">
              <a:alphaModFix/>
            </a:blip>
            <a:srcRect/>
            <a:stretch/>
          </p:blipFill>
          <p:spPr>
            <a:xfrm>
              <a:off x="0" y="130911"/>
              <a:ext cx="4608004" cy="50609"/>
            </a:xfrm>
            <a:prstGeom prst="rect">
              <a:avLst/>
            </a:prstGeom>
            <a:noFill/>
            <a:ln>
              <a:noFill/>
            </a:ln>
          </p:spPr>
        </p:pic>
      </p:grpSp>
      <p:sp>
        <p:nvSpPr>
          <p:cNvPr id="431" name="Google Shape;431;p22"/>
          <p:cNvSpPr txBox="1">
            <a:spLocks noGrp="1"/>
          </p:cNvSpPr>
          <p:nvPr>
            <p:ph type="title"/>
          </p:nvPr>
        </p:nvSpPr>
        <p:spPr>
          <a:xfrm>
            <a:off x="833695" y="539366"/>
            <a:ext cx="2940600" cy="3815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None/>
            </a:pPr>
            <a:r>
              <a:rPr lang="en-GB" sz="1200" dirty="0">
                <a:solidFill>
                  <a:srgbClr val="000000"/>
                </a:solidFill>
              </a:rPr>
              <a:t>Thesis, slides, code and videos are all available at:</a:t>
            </a:r>
            <a:endParaRPr lang="en-GB" sz="1200" dirty="0"/>
          </a:p>
        </p:txBody>
      </p:sp>
      <p:sp>
        <p:nvSpPr>
          <p:cNvPr id="432" name="Google Shape;432;p22"/>
          <p:cNvSpPr txBox="1"/>
          <p:nvPr/>
        </p:nvSpPr>
        <p:spPr>
          <a:xfrm>
            <a:off x="1683595" y="1767515"/>
            <a:ext cx="1240800" cy="330300"/>
          </a:xfrm>
          <a:prstGeom prst="rect">
            <a:avLst/>
          </a:prstGeom>
          <a:noFill/>
          <a:ln>
            <a:noFill/>
          </a:ln>
        </p:spPr>
        <p:txBody>
          <a:bodyPr spcFirstLastPara="1" wrap="square" lIns="0" tIns="14600" rIns="0" bIns="0" anchor="t" anchorCtr="0">
            <a:spAutoFit/>
          </a:bodyPr>
          <a:lstStyle/>
          <a:p>
            <a:pPr marL="12700" marR="0" lvl="0" indent="0" algn="l" rtl="0">
              <a:lnSpc>
                <a:spcPct val="100000"/>
              </a:lnSpc>
              <a:spcBef>
                <a:spcPts val="0"/>
              </a:spcBef>
              <a:spcAft>
                <a:spcPts val="0"/>
              </a:spcAft>
              <a:buNone/>
            </a:pPr>
            <a:r>
              <a:rPr lang="en-GB" sz="2050" b="1" dirty="0">
                <a:solidFill>
                  <a:schemeClr val="dk1"/>
                </a:solidFill>
                <a:latin typeface="Calibri"/>
                <a:ea typeface="Calibri"/>
                <a:cs typeface="Calibri"/>
                <a:sym typeface="Calibri"/>
              </a:rPr>
              <a:t>Thank you!</a:t>
            </a:r>
            <a:endParaRPr lang="en-GB" sz="2050" dirty="0">
              <a:solidFill>
                <a:schemeClr val="dk1"/>
              </a:solidFill>
              <a:latin typeface="Calibri"/>
              <a:ea typeface="Calibri"/>
              <a:cs typeface="Calibri"/>
              <a:sym typeface="Calibri"/>
            </a:endParaRPr>
          </a:p>
        </p:txBody>
      </p:sp>
      <p:sp>
        <p:nvSpPr>
          <p:cNvPr id="433" name="Google Shape;433;p22"/>
          <p:cNvSpPr txBox="1"/>
          <p:nvPr/>
        </p:nvSpPr>
        <p:spPr>
          <a:xfrm>
            <a:off x="1128595" y="2446661"/>
            <a:ext cx="2350800" cy="525129"/>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GB" sz="1500" dirty="0">
                <a:solidFill>
                  <a:srgbClr val="812333"/>
                </a:solidFill>
                <a:latin typeface="Calibri"/>
                <a:ea typeface="Calibri"/>
                <a:cs typeface="Calibri"/>
                <a:sym typeface="Calibri"/>
              </a:rPr>
              <a:t>Luca Tomei</a:t>
            </a:r>
          </a:p>
          <a:p>
            <a:pPr marL="0" marR="0" lvl="0" indent="0" algn="ctr" rtl="0">
              <a:lnSpc>
                <a:spcPct val="100000"/>
              </a:lnSpc>
              <a:spcBef>
                <a:spcPts val="950"/>
              </a:spcBef>
              <a:spcAft>
                <a:spcPts val="0"/>
              </a:spcAft>
              <a:buNone/>
            </a:pPr>
            <a:r>
              <a:rPr lang="en-GB" sz="1000" u="sng" dirty="0">
                <a:solidFill>
                  <a:schemeClr val="dk1"/>
                </a:solidFill>
                <a:latin typeface="Palatino Linotype"/>
                <a:ea typeface="Palatino Linotype"/>
                <a:cs typeface="Palatino Linotype"/>
                <a:sym typeface="Palatino Linotype"/>
                <a:hlinkClick r:id="rId4">
                  <a:extLst>
                    <a:ext uri="{A12FA001-AC4F-418D-AE19-62706E023703}">
                      <ahyp:hlinkClr xmlns:ahyp="http://schemas.microsoft.com/office/drawing/2018/hyperlinkcolor" val="tx"/>
                    </a:ext>
                  </a:extLst>
                </a:hlinkClick>
              </a:rPr>
              <a:t>tomei.1759275@studenti.uniroma1.it</a:t>
            </a:r>
            <a:endParaRPr lang="en-GB" sz="1000" dirty="0">
              <a:solidFill>
                <a:schemeClr val="dk1"/>
              </a:solidFill>
              <a:latin typeface="Palatino Linotype"/>
              <a:ea typeface="Palatino Linotype"/>
              <a:cs typeface="Palatino Linotype"/>
              <a:sym typeface="Palatino Linotype"/>
            </a:endParaRPr>
          </a:p>
        </p:txBody>
      </p:sp>
      <p:sp>
        <p:nvSpPr>
          <p:cNvPr id="434" name="Google Shape;434;p22"/>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22"/>
          <p:cNvSpPr txBox="1"/>
          <p:nvPr/>
        </p:nvSpPr>
        <p:spPr>
          <a:xfrm>
            <a:off x="95300" y="3324487"/>
            <a:ext cx="2469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a:solidFill>
                  <a:schemeClr val="dk1"/>
                </a:solidFill>
                <a:latin typeface="Calibri"/>
                <a:ea typeface="Calibri"/>
                <a:cs typeface="Calibri"/>
                <a:sym typeface="Calibri"/>
              </a:rPr>
              <a:t>20 / 20</a:t>
            </a:r>
            <a:endParaRPr sz="600">
              <a:solidFill>
                <a:schemeClr val="dk1"/>
              </a:solidFill>
              <a:latin typeface="Calibri"/>
              <a:ea typeface="Calibri"/>
              <a:cs typeface="Calibri"/>
              <a:sym typeface="Calibri"/>
            </a:endParaRPr>
          </a:p>
        </p:txBody>
      </p:sp>
      <p:sp>
        <p:nvSpPr>
          <p:cNvPr id="436" name="Google Shape;436;p22"/>
          <p:cNvSpPr txBox="1"/>
          <p:nvPr/>
        </p:nvSpPr>
        <p:spPr>
          <a:xfrm>
            <a:off x="2399296" y="3324487"/>
            <a:ext cx="1253490" cy="12382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437" name="Google Shape;437;p22"/>
          <p:cNvSpPr txBox="1">
            <a:spLocks noGrp="1"/>
          </p:cNvSpPr>
          <p:nvPr>
            <p:ph type="ftr" idx="11"/>
          </p:nvPr>
        </p:nvSpPr>
        <p:spPr>
          <a:xfrm>
            <a:off x="1780035" y="3324487"/>
            <a:ext cx="429260" cy="106439"/>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pic>
        <p:nvPicPr>
          <p:cNvPr id="438" name="Google Shape;438;p22">
            <a:hlinkClick r:id="rId6"/>
          </p:cNvPr>
          <p:cNvPicPr preferRelativeResize="0"/>
          <p:nvPr/>
        </p:nvPicPr>
        <p:blipFill>
          <a:blip r:embed="rId7">
            <a:alphaModFix/>
          </a:blip>
          <a:stretch>
            <a:fillRect/>
          </a:stretch>
        </p:blipFill>
        <p:spPr>
          <a:xfrm>
            <a:off x="1864504" y="1087585"/>
            <a:ext cx="339836" cy="330301"/>
          </a:xfrm>
          <a:prstGeom prst="rect">
            <a:avLst/>
          </a:prstGeom>
          <a:noFill/>
          <a:ln>
            <a:noFill/>
          </a:ln>
        </p:spPr>
      </p:pic>
      <p:pic>
        <p:nvPicPr>
          <p:cNvPr id="439" name="Google Shape;439;p22">
            <a:hlinkClick r:id="rId8"/>
          </p:cNvPr>
          <p:cNvPicPr preferRelativeResize="0"/>
          <p:nvPr/>
        </p:nvPicPr>
        <p:blipFill>
          <a:blip r:embed="rId9">
            <a:alphaModFix/>
          </a:blip>
          <a:stretch>
            <a:fillRect/>
          </a:stretch>
        </p:blipFill>
        <p:spPr>
          <a:xfrm>
            <a:off x="1354751" y="1081933"/>
            <a:ext cx="339835" cy="330300"/>
          </a:xfrm>
          <a:prstGeom prst="rect">
            <a:avLst/>
          </a:prstGeom>
          <a:noFill/>
          <a:ln>
            <a:noFill/>
          </a:ln>
        </p:spPr>
      </p:pic>
      <p:pic>
        <p:nvPicPr>
          <p:cNvPr id="440" name="Google Shape;440;p22">
            <a:hlinkClick r:id="rId10"/>
          </p:cNvPr>
          <p:cNvPicPr preferRelativeResize="0"/>
          <p:nvPr/>
        </p:nvPicPr>
        <p:blipFill>
          <a:blip r:embed="rId11">
            <a:alphaModFix/>
          </a:blip>
          <a:stretch>
            <a:fillRect/>
          </a:stretch>
        </p:blipFill>
        <p:spPr>
          <a:xfrm>
            <a:off x="2374258" y="1081933"/>
            <a:ext cx="339836" cy="330289"/>
          </a:xfrm>
          <a:prstGeom prst="rect">
            <a:avLst/>
          </a:prstGeom>
          <a:noFill/>
          <a:ln>
            <a:noFill/>
          </a:ln>
        </p:spPr>
      </p:pic>
      <p:sp>
        <p:nvSpPr>
          <p:cNvPr id="17" name="Google Shape;56;p1">
            <a:extLst>
              <a:ext uri="{FF2B5EF4-FFF2-40B4-BE49-F238E27FC236}">
                <a16:creationId xmlns:a16="http://schemas.microsoft.com/office/drawing/2014/main" id="{A2422BCB-D684-C140-A6AC-69B6629B8A79}"/>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12"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3"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4"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5"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6"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pic>
        <p:nvPicPr>
          <p:cNvPr id="3" name="Immagine 2">
            <a:hlinkClick r:id="rId17"/>
            <a:extLst>
              <a:ext uri="{FF2B5EF4-FFF2-40B4-BE49-F238E27FC236}">
                <a16:creationId xmlns:a16="http://schemas.microsoft.com/office/drawing/2014/main" id="{E6BA4BD2-EE58-294C-9D7B-B40FC6525E4E}"/>
              </a:ext>
            </a:extLst>
          </p:cNvPr>
          <p:cNvPicPr>
            <a:picLocks noChangeAspect="1"/>
          </p:cNvPicPr>
          <p:nvPr/>
        </p:nvPicPr>
        <p:blipFill>
          <a:blip r:embed="rId18"/>
          <a:stretch>
            <a:fillRect/>
          </a:stretch>
        </p:blipFill>
        <p:spPr>
          <a:xfrm>
            <a:off x="2884012" y="1056278"/>
            <a:ext cx="381598" cy="381598"/>
          </a:xfrm>
          <a:prstGeom prst="rect">
            <a:avLst/>
          </a:prstGeom>
        </p:spPr>
      </p:pic>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pic>
        <p:nvPicPr>
          <p:cNvPr id="126" name="Google Shape;126;gea1158eb23_0_0"/>
          <p:cNvPicPr preferRelativeResize="0"/>
          <p:nvPr/>
        </p:nvPicPr>
        <p:blipFill>
          <a:blip r:embed="rId3">
            <a:alphaModFix/>
          </a:blip>
          <a:stretch>
            <a:fillRect/>
          </a:stretch>
        </p:blipFill>
        <p:spPr>
          <a:xfrm>
            <a:off x="-159925" y="643349"/>
            <a:ext cx="2392463" cy="2392463"/>
          </a:xfrm>
          <a:prstGeom prst="rect">
            <a:avLst/>
          </a:prstGeom>
          <a:noFill/>
          <a:ln>
            <a:noFill/>
          </a:ln>
        </p:spPr>
      </p:pic>
      <p:sp>
        <p:nvSpPr>
          <p:cNvPr id="106" name="Google Shape;106;gea1158eb23_0_0"/>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8" name="Google Shape;108;gea1158eb23_0_0"/>
          <p:cNvPicPr preferRelativeResize="0"/>
          <p:nvPr/>
        </p:nvPicPr>
        <p:blipFill rotWithShape="1">
          <a:blip r:embed="rId4">
            <a:alphaModFix/>
          </a:blip>
          <a:srcRect/>
          <a:stretch/>
        </p:blipFill>
        <p:spPr>
          <a:xfrm>
            <a:off x="0" y="130902"/>
            <a:ext cx="4608004" cy="304212"/>
          </a:xfrm>
          <a:prstGeom prst="rect">
            <a:avLst/>
          </a:prstGeom>
          <a:noFill/>
          <a:ln>
            <a:noFill/>
          </a:ln>
        </p:spPr>
      </p:pic>
      <p:sp>
        <p:nvSpPr>
          <p:cNvPr id="109" name="Google Shape;109;gea1158eb23_0_0"/>
          <p:cNvSpPr txBox="1"/>
          <p:nvPr/>
        </p:nvSpPr>
        <p:spPr>
          <a:xfrm>
            <a:off x="136499" y="123809"/>
            <a:ext cx="3264600" cy="2328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sz="1400" dirty="0">
                <a:solidFill>
                  <a:srgbClr val="FFFFFF"/>
                </a:solidFill>
                <a:latin typeface="Calibri"/>
                <a:ea typeface="Calibri"/>
                <a:cs typeface="Calibri"/>
                <a:sym typeface="Calibri"/>
              </a:rPr>
              <a:t>Electric Scooter - Disability Problem</a:t>
            </a:r>
            <a:endParaRPr lang="en-GB" sz="1400" dirty="0">
              <a:solidFill>
                <a:schemeClr val="dk1"/>
              </a:solidFill>
              <a:latin typeface="Calibri"/>
              <a:ea typeface="Calibri"/>
              <a:cs typeface="Calibri"/>
              <a:sym typeface="Calibri"/>
            </a:endParaRPr>
          </a:p>
        </p:txBody>
      </p:sp>
      <p:sp>
        <p:nvSpPr>
          <p:cNvPr id="110" name="Google Shape;110;gea1158eb23_0_0"/>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gea1158eb23_0_0"/>
          <p:cNvSpPr txBox="1">
            <a:spLocks noGrp="1"/>
          </p:cNvSpPr>
          <p:nvPr>
            <p:ph type="sldNum" idx="12"/>
          </p:nvPr>
        </p:nvSpPr>
        <p:spPr>
          <a:xfrm>
            <a:off x="69900" y="3324487"/>
            <a:ext cx="228000" cy="106500"/>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fld id="{00000000-1234-1234-1234-123412341234}" type="slidenum">
              <a:rPr lang="it-IT"/>
              <a:t>3</a:t>
            </a:fld>
            <a:r>
              <a:rPr lang="it-IT"/>
              <a:t> / 20</a:t>
            </a:r>
            <a:endParaRPr/>
          </a:p>
        </p:txBody>
      </p:sp>
      <p:sp>
        <p:nvSpPr>
          <p:cNvPr id="112" name="Google Shape;112;gea1158eb23_0_0"/>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113" name="Google Shape;113;gea1158eb23_0_0"/>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24" name="Google Shape;56;p1">
            <a:extLst>
              <a:ext uri="{FF2B5EF4-FFF2-40B4-BE49-F238E27FC236}">
                <a16:creationId xmlns:a16="http://schemas.microsoft.com/office/drawing/2014/main" id="{16059FFE-FD71-7745-BFAA-463162A4242B}"/>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812333"/>
                </a:solidFill>
                <a:latin typeface="Calibri"/>
                <a:ea typeface="Calibri"/>
                <a:cs typeface="Calibri"/>
                <a:sym typeface="Calibri"/>
                <a:hlinkClick r:id="rId6"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7"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8"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
        <p:nvSpPr>
          <p:cNvPr id="25" name="Google Shape;371;gea996d0bb1_0_160">
            <a:extLst>
              <a:ext uri="{FF2B5EF4-FFF2-40B4-BE49-F238E27FC236}">
                <a16:creationId xmlns:a16="http://schemas.microsoft.com/office/drawing/2014/main" id="{8E34E338-CCBA-DA40-8561-B0E7684CF9F5}"/>
              </a:ext>
            </a:extLst>
          </p:cNvPr>
          <p:cNvSpPr txBox="1"/>
          <p:nvPr/>
        </p:nvSpPr>
        <p:spPr>
          <a:xfrm>
            <a:off x="2399295" y="3408"/>
            <a:ext cx="1464983"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C09198"/>
                </a:solidFill>
                <a:latin typeface="Calibri"/>
                <a:ea typeface="Calibri"/>
                <a:cs typeface="Calibri"/>
                <a:sym typeface="Calibri"/>
                <a:hlinkClick r:id="" action="ppaction://hlinkshowjump?jump=previousslide">
                  <a:extLst>
                    <a:ext uri="{A12FA001-AC4F-418D-AE19-62706E023703}">
                      <ahyp:hlinkClr xmlns:ahyp="http://schemas.microsoft.com/office/drawing/2018/hyperlinkcolor" val="tx"/>
                    </a:ext>
                  </a:extLst>
                </a:hlinkClick>
              </a:rPr>
              <a:t>Thesis Focus</a:t>
            </a:r>
            <a:r>
              <a:rPr lang="en-GB" sz="600" b="1" dirty="0">
                <a:solidFill>
                  <a:srgbClr val="C09198"/>
                </a:solidFill>
                <a:latin typeface="Calibri"/>
                <a:ea typeface="Calibri"/>
                <a:cs typeface="Calibri"/>
                <a:sym typeface="Calibri"/>
              </a:rPr>
              <a:t>    </a:t>
            </a:r>
            <a:r>
              <a:rPr lang="en-GB" sz="600" b="1" u="sng" dirty="0">
                <a:solidFill>
                  <a:srgbClr val="FFFFFF"/>
                </a:solidFill>
                <a:latin typeface="Calibri"/>
                <a:ea typeface="Calibri"/>
                <a:cs typeface="Calibri"/>
                <a:sym typeface="Calibri"/>
                <a:hlinkClick r:id="rId11" action="ppaction://hlinksldjump">
                  <a:extLst>
                    <a:ext uri="{A12FA001-AC4F-418D-AE19-62706E023703}">
                      <ahyp:hlinkClr xmlns:ahyp="http://schemas.microsoft.com/office/drawing/2018/hyperlinkcolor" val="tx"/>
                    </a:ext>
                  </a:extLst>
                </a:hlinkClick>
              </a:rPr>
              <a:t>E-Scooter Problems</a:t>
            </a:r>
            <a:endParaRPr lang="en-GB" sz="600" dirty="0">
              <a:solidFill>
                <a:srgbClr val="FFFFFF"/>
              </a:solidFill>
              <a:latin typeface="Calibri"/>
              <a:ea typeface="Calibri"/>
              <a:cs typeface="Calibri"/>
              <a:sym typeface="Calibri"/>
            </a:endParaRPr>
          </a:p>
        </p:txBody>
      </p:sp>
      <p:sp>
        <p:nvSpPr>
          <p:cNvPr id="26" name="Google Shape;116;gea1158eb23_0_0">
            <a:extLst>
              <a:ext uri="{FF2B5EF4-FFF2-40B4-BE49-F238E27FC236}">
                <a16:creationId xmlns:a16="http://schemas.microsoft.com/office/drawing/2014/main" id="{D3F3A288-72B5-A240-9612-7EC0E8E7CE78}"/>
              </a:ext>
            </a:extLst>
          </p:cNvPr>
          <p:cNvSpPr/>
          <p:nvPr/>
        </p:nvSpPr>
        <p:spPr>
          <a:xfrm rot="2633079">
            <a:off x="1981313" y="1852310"/>
            <a:ext cx="370784" cy="372378"/>
          </a:xfrm>
          <a:custGeom>
            <a:avLst/>
            <a:gdLst/>
            <a:ahLst/>
            <a:cxnLst/>
            <a:rect l="l" t="t" r="r" b="b"/>
            <a:pathLst>
              <a:path w="929571" h="897222" extrusionOk="0">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18;gea1158eb23_0_0">
            <a:extLst>
              <a:ext uri="{FF2B5EF4-FFF2-40B4-BE49-F238E27FC236}">
                <a16:creationId xmlns:a16="http://schemas.microsoft.com/office/drawing/2014/main" id="{55EF8ED0-9A17-E34B-87CD-235068AA98AA}"/>
              </a:ext>
            </a:extLst>
          </p:cNvPr>
          <p:cNvSpPr/>
          <p:nvPr/>
        </p:nvSpPr>
        <p:spPr>
          <a:xfrm>
            <a:off x="2010170" y="1396621"/>
            <a:ext cx="371163" cy="372759"/>
          </a:xfrm>
          <a:custGeom>
            <a:avLst/>
            <a:gdLst/>
            <a:ahLst/>
            <a:cxnLst/>
            <a:rect l="l" t="t" r="r" b="b"/>
            <a:pathLst>
              <a:path w="929571" h="897222" extrusionOk="0">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119;gea1158eb23_0_0">
            <a:extLst>
              <a:ext uri="{FF2B5EF4-FFF2-40B4-BE49-F238E27FC236}">
                <a16:creationId xmlns:a16="http://schemas.microsoft.com/office/drawing/2014/main" id="{8AC67288-00DA-B740-ACAD-8561F799945B}"/>
              </a:ext>
            </a:extLst>
          </p:cNvPr>
          <p:cNvSpPr/>
          <p:nvPr/>
        </p:nvSpPr>
        <p:spPr>
          <a:xfrm rot="18833079">
            <a:off x="1716297" y="1058863"/>
            <a:ext cx="385804" cy="357881"/>
          </a:xfrm>
          <a:custGeom>
            <a:avLst/>
            <a:gdLst/>
            <a:ahLst/>
            <a:cxnLst/>
            <a:rect l="l" t="t" r="r" b="b"/>
            <a:pathLst>
              <a:path w="929571" h="897222" extrusionOk="0">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120;gea1158eb23_0_0">
            <a:extLst>
              <a:ext uri="{FF2B5EF4-FFF2-40B4-BE49-F238E27FC236}">
                <a16:creationId xmlns:a16="http://schemas.microsoft.com/office/drawing/2014/main" id="{C7143630-7DA6-D54A-9BA8-4E389CF950E4}"/>
              </a:ext>
            </a:extLst>
          </p:cNvPr>
          <p:cNvSpPr/>
          <p:nvPr/>
        </p:nvSpPr>
        <p:spPr>
          <a:xfrm>
            <a:off x="2175364" y="2271326"/>
            <a:ext cx="286377" cy="29797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121;gea1158eb23_0_0">
            <a:extLst>
              <a:ext uri="{FF2B5EF4-FFF2-40B4-BE49-F238E27FC236}">
                <a16:creationId xmlns:a16="http://schemas.microsoft.com/office/drawing/2014/main" id="{FA2DE83C-CD38-3C45-BB3E-627B1E1EDC91}"/>
              </a:ext>
            </a:extLst>
          </p:cNvPr>
          <p:cNvSpPr/>
          <p:nvPr/>
        </p:nvSpPr>
        <p:spPr>
          <a:xfrm>
            <a:off x="2430859" y="1582992"/>
            <a:ext cx="286377" cy="29797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122;gea1158eb23_0_0">
            <a:extLst>
              <a:ext uri="{FF2B5EF4-FFF2-40B4-BE49-F238E27FC236}">
                <a16:creationId xmlns:a16="http://schemas.microsoft.com/office/drawing/2014/main" id="{B9775CED-9B2C-A14F-ADB1-C3AEF07191CF}"/>
              </a:ext>
            </a:extLst>
          </p:cNvPr>
          <p:cNvSpPr/>
          <p:nvPr/>
        </p:nvSpPr>
        <p:spPr>
          <a:xfrm>
            <a:off x="2125034" y="926087"/>
            <a:ext cx="286377" cy="29797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2" name="Google Shape;123;gea1158eb23_0_0">
            <a:extLst>
              <a:ext uri="{FF2B5EF4-FFF2-40B4-BE49-F238E27FC236}">
                <a16:creationId xmlns:a16="http://schemas.microsoft.com/office/drawing/2014/main" id="{BE9667B7-A1DC-3E4E-8DFA-14CD40842BA6}"/>
              </a:ext>
            </a:extLst>
          </p:cNvPr>
          <p:cNvSpPr txBox="1"/>
          <p:nvPr/>
        </p:nvSpPr>
        <p:spPr>
          <a:xfrm>
            <a:off x="2717260" y="1587598"/>
            <a:ext cx="1635000" cy="304658"/>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GB" sz="1200" dirty="0">
                <a:solidFill>
                  <a:schemeClr val="dk1"/>
                </a:solidFill>
                <a:latin typeface="Calibri"/>
                <a:ea typeface="Calibri"/>
                <a:cs typeface="Calibri"/>
                <a:sym typeface="Calibri"/>
              </a:rPr>
              <a:t>No standing start</a:t>
            </a:r>
          </a:p>
        </p:txBody>
      </p:sp>
      <p:sp>
        <p:nvSpPr>
          <p:cNvPr id="33" name="Google Shape;124;gea1158eb23_0_0">
            <a:extLst>
              <a:ext uri="{FF2B5EF4-FFF2-40B4-BE49-F238E27FC236}">
                <a16:creationId xmlns:a16="http://schemas.microsoft.com/office/drawing/2014/main" id="{FF6E8D0D-C887-2948-AB15-CB8B8F85F6BD}"/>
              </a:ext>
            </a:extLst>
          </p:cNvPr>
          <p:cNvSpPr txBox="1"/>
          <p:nvPr/>
        </p:nvSpPr>
        <p:spPr>
          <a:xfrm>
            <a:off x="2532747" y="2292413"/>
            <a:ext cx="21255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dirty="0">
                <a:solidFill>
                  <a:schemeClr val="dk1"/>
                </a:solidFill>
                <a:latin typeface="Calibri"/>
                <a:ea typeface="Calibri"/>
                <a:cs typeface="Calibri"/>
                <a:sym typeface="Calibri"/>
              </a:rPr>
              <a:t>Poor modularity</a:t>
            </a:r>
          </a:p>
        </p:txBody>
      </p:sp>
      <p:sp>
        <p:nvSpPr>
          <p:cNvPr id="34" name="Google Shape;125;gea1158eb23_0_0">
            <a:extLst>
              <a:ext uri="{FF2B5EF4-FFF2-40B4-BE49-F238E27FC236}">
                <a16:creationId xmlns:a16="http://schemas.microsoft.com/office/drawing/2014/main" id="{4DD887B0-6AFD-4D45-A2DF-579F47A5828D}"/>
              </a:ext>
            </a:extLst>
          </p:cNvPr>
          <p:cNvSpPr txBox="1"/>
          <p:nvPr/>
        </p:nvSpPr>
        <p:spPr>
          <a:xfrm>
            <a:off x="2438050" y="926075"/>
            <a:ext cx="2125500" cy="304658"/>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n-GB" sz="1200" dirty="0">
                <a:solidFill>
                  <a:schemeClr val="dk1"/>
                </a:solidFill>
                <a:latin typeface="Calibri"/>
                <a:ea typeface="Calibri"/>
                <a:cs typeface="Calibri"/>
                <a:sym typeface="Calibri"/>
              </a:rPr>
              <a:t>Only able-bodied people</a:t>
            </a:r>
          </a:p>
        </p:txBody>
      </p:sp>
    </p:spTree>
    <p:extLst>
      <p:ext uri="{BB962C8B-B14F-4D97-AF65-F5344CB8AC3E}">
        <p14:creationId xmlns:p14="http://schemas.microsoft.com/office/powerpoint/2010/main" val="43180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sp>
        <p:nvSpPr>
          <p:cNvPr id="106" name="Google Shape;106;gea1158eb23_0_0"/>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8" name="Google Shape;108;gea1158eb23_0_0"/>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109" name="Google Shape;109;gea1158eb23_0_0"/>
          <p:cNvSpPr txBox="1"/>
          <p:nvPr/>
        </p:nvSpPr>
        <p:spPr>
          <a:xfrm>
            <a:off x="136499" y="123809"/>
            <a:ext cx="3264600" cy="232800"/>
          </a:xfrm>
          <a:prstGeom prst="rect">
            <a:avLst/>
          </a:prstGeom>
          <a:noFill/>
          <a:ln>
            <a:noFill/>
          </a:ln>
        </p:spPr>
        <p:txBody>
          <a:bodyPr spcFirstLastPara="1" wrap="square" lIns="0" tIns="17125" rIns="0" bIns="0" anchor="t" anchorCtr="0">
            <a:spAutoFit/>
          </a:bodyPr>
          <a:lstStyle/>
          <a:p>
            <a:pPr marL="12700" lvl="0"/>
            <a:r>
              <a:rPr lang="en-GB" dirty="0">
                <a:solidFill>
                  <a:srgbClr val="FFFFFF"/>
                </a:solidFill>
                <a:latin typeface="Calibri"/>
                <a:ea typeface="Calibri"/>
                <a:cs typeface="Calibri"/>
                <a:sym typeface="Calibri"/>
              </a:rPr>
              <a:t>Solutions - Price Comparison</a:t>
            </a:r>
            <a:endParaRPr lang="en-GB" sz="1400" dirty="0">
              <a:solidFill>
                <a:schemeClr val="dk1"/>
              </a:solidFill>
              <a:latin typeface="Calibri"/>
              <a:ea typeface="Calibri"/>
              <a:cs typeface="Calibri"/>
              <a:sym typeface="Calibri"/>
            </a:endParaRPr>
          </a:p>
        </p:txBody>
      </p:sp>
      <p:sp>
        <p:nvSpPr>
          <p:cNvPr id="110" name="Google Shape;110;gea1158eb23_0_0"/>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gea1158eb23_0_0"/>
          <p:cNvSpPr txBox="1">
            <a:spLocks noGrp="1"/>
          </p:cNvSpPr>
          <p:nvPr>
            <p:ph type="sldNum" idx="12"/>
          </p:nvPr>
        </p:nvSpPr>
        <p:spPr>
          <a:xfrm>
            <a:off x="69900" y="3324487"/>
            <a:ext cx="228000" cy="106500"/>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fld id="{00000000-1234-1234-1234-123412341234}" type="slidenum">
              <a:rPr lang="it-IT"/>
              <a:t>4</a:t>
            </a:fld>
            <a:r>
              <a:rPr lang="it-IT"/>
              <a:t> / 20</a:t>
            </a:r>
            <a:endParaRPr/>
          </a:p>
        </p:txBody>
      </p:sp>
      <p:sp>
        <p:nvSpPr>
          <p:cNvPr id="112" name="Google Shape;112;gea1158eb23_0_0"/>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113" name="Google Shape;113;gea1158eb23_0_0"/>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24" name="Google Shape;56;p1">
            <a:extLst>
              <a:ext uri="{FF2B5EF4-FFF2-40B4-BE49-F238E27FC236}">
                <a16:creationId xmlns:a16="http://schemas.microsoft.com/office/drawing/2014/main" id="{16059FFE-FD71-7745-BFAA-463162A4242B}"/>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812333"/>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6"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7"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8"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
        <p:nvSpPr>
          <p:cNvPr id="5" name="Rettangolo con due angoli in diagonale arrotondati 4">
            <a:extLst>
              <a:ext uri="{FF2B5EF4-FFF2-40B4-BE49-F238E27FC236}">
                <a16:creationId xmlns:a16="http://schemas.microsoft.com/office/drawing/2014/main" id="{284375EB-2DBE-A84C-BA94-84771BC9B739}"/>
              </a:ext>
            </a:extLst>
          </p:cNvPr>
          <p:cNvSpPr/>
          <p:nvPr/>
        </p:nvSpPr>
        <p:spPr>
          <a:xfrm>
            <a:off x="140185" y="801925"/>
            <a:ext cx="1737586" cy="1817901"/>
          </a:xfrm>
          <a:prstGeom prst="round2DiagRect">
            <a:avLst/>
          </a:prstGeom>
          <a:blipFill dpi="0" rotWithShape="1">
            <a:blip r:embed="rId10"/>
            <a:srcRect/>
            <a:stretch>
              <a:fillRect l="-7000" t="-7000" r="-7000" b="-7000"/>
            </a:stretch>
          </a:blipFill>
          <a:ln>
            <a:solidFill>
              <a:srgbClr val="812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Rettangolo con due angoli in diagonale arrotondati 17">
            <a:extLst>
              <a:ext uri="{FF2B5EF4-FFF2-40B4-BE49-F238E27FC236}">
                <a16:creationId xmlns:a16="http://schemas.microsoft.com/office/drawing/2014/main" id="{0342A215-ECD4-B242-B908-0508C945284A}"/>
              </a:ext>
            </a:extLst>
          </p:cNvPr>
          <p:cNvSpPr/>
          <p:nvPr/>
        </p:nvSpPr>
        <p:spPr>
          <a:xfrm>
            <a:off x="2685500" y="807978"/>
            <a:ext cx="1737586" cy="1811847"/>
          </a:xfrm>
          <a:prstGeom prst="round2DiagRect">
            <a:avLst/>
          </a:prstGeom>
          <a:blipFill dpi="0" rotWithShape="1">
            <a:blip r:embed="rId11"/>
            <a:srcRect/>
            <a:stretch>
              <a:fillRect/>
            </a:stretch>
          </a:blipFill>
          <a:ln>
            <a:solidFill>
              <a:srgbClr val="812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1" name="Immagine 10">
            <a:extLst>
              <a:ext uri="{FF2B5EF4-FFF2-40B4-BE49-F238E27FC236}">
                <a16:creationId xmlns:a16="http://schemas.microsoft.com/office/drawing/2014/main" id="{C660C7B2-253D-CC45-A279-B5A879BFC7F8}"/>
              </a:ext>
            </a:extLst>
          </p:cNvPr>
          <p:cNvPicPr>
            <a:picLocks noChangeAspect="1"/>
          </p:cNvPicPr>
          <p:nvPr/>
        </p:nvPicPr>
        <p:blipFill>
          <a:blip r:embed="rId12"/>
          <a:stretch>
            <a:fillRect/>
          </a:stretch>
        </p:blipFill>
        <p:spPr>
          <a:xfrm>
            <a:off x="370438" y="2405908"/>
            <a:ext cx="587829" cy="499655"/>
          </a:xfrm>
          <a:prstGeom prst="rect">
            <a:avLst/>
          </a:prstGeom>
        </p:spPr>
      </p:pic>
      <p:sp>
        <p:nvSpPr>
          <p:cNvPr id="12" name="Rettangolo 11">
            <a:extLst>
              <a:ext uri="{FF2B5EF4-FFF2-40B4-BE49-F238E27FC236}">
                <a16:creationId xmlns:a16="http://schemas.microsoft.com/office/drawing/2014/main" id="{61EE07C7-E293-1441-9BC0-16937B36B128}"/>
              </a:ext>
            </a:extLst>
          </p:cNvPr>
          <p:cNvSpPr/>
          <p:nvPr/>
        </p:nvSpPr>
        <p:spPr>
          <a:xfrm rot="19472615">
            <a:off x="452121" y="2531552"/>
            <a:ext cx="379619" cy="242149"/>
          </a:xfrm>
          <a:prstGeom prst="rect">
            <a:avLst/>
          </a:prstGeom>
          <a:solidFill>
            <a:srgbClr val="FFD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7" name="Immagine 26">
            <a:extLst>
              <a:ext uri="{FF2B5EF4-FFF2-40B4-BE49-F238E27FC236}">
                <a16:creationId xmlns:a16="http://schemas.microsoft.com/office/drawing/2014/main" id="{15660B9F-5B09-654C-848F-D0B6873F99B2}"/>
              </a:ext>
            </a:extLst>
          </p:cNvPr>
          <p:cNvPicPr>
            <a:picLocks noChangeAspect="1"/>
          </p:cNvPicPr>
          <p:nvPr/>
        </p:nvPicPr>
        <p:blipFill>
          <a:blip r:embed="rId12"/>
          <a:stretch>
            <a:fillRect/>
          </a:stretch>
        </p:blipFill>
        <p:spPr>
          <a:xfrm>
            <a:off x="2830067" y="2405908"/>
            <a:ext cx="587829" cy="499655"/>
          </a:xfrm>
          <a:prstGeom prst="rect">
            <a:avLst/>
          </a:prstGeom>
        </p:spPr>
      </p:pic>
      <p:sp>
        <p:nvSpPr>
          <p:cNvPr id="28" name="Rettangolo 27">
            <a:extLst>
              <a:ext uri="{FF2B5EF4-FFF2-40B4-BE49-F238E27FC236}">
                <a16:creationId xmlns:a16="http://schemas.microsoft.com/office/drawing/2014/main" id="{6F07266B-57B5-3340-A78F-193499FBE88F}"/>
              </a:ext>
            </a:extLst>
          </p:cNvPr>
          <p:cNvSpPr/>
          <p:nvPr/>
        </p:nvSpPr>
        <p:spPr>
          <a:xfrm rot="19472615">
            <a:off x="2911750" y="2531552"/>
            <a:ext cx="379619" cy="242149"/>
          </a:xfrm>
          <a:prstGeom prst="rect">
            <a:avLst/>
          </a:prstGeom>
          <a:solidFill>
            <a:srgbClr val="FFD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D91EDE06-B5B1-FB49-A969-779108983A1B}"/>
              </a:ext>
            </a:extLst>
          </p:cNvPr>
          <p:cNvSpPr/>
          <p:nvPr/>
        </p:nvSpPr>
        <p:spPr>
          <a:xfrm rot="19336108">
            <a:off x="361137" y="2489756"/>
            <a:ext cx="577402" cy="292196"/>
          </a:xfrm>
          <a:prstGeom prst="rect">
            <a:avLst/>
          </a:prstGeom>
        </p:spPr>
        <p:txBody>
          <a:bodyPr wrap="none">
            <a:spAutoFit/>
          </a:bodyPr>
          <a:lstStyle/>
          <a:p>
            <a:pPr lvl="0">
              <a:lnSpc>
                <a:spcPct val="115000"/>
              </a:lnSpc>
              <a:buSzPts val="1100"/>
            </a:pPr>
            <a:r>
              <a:rPr lang="en-GB" sz="1200" dirty="0">
                <a:solidFill>
                  <a:schemeClr val="dk1"/>
                </a:solidFill>
                <a:latin typeface="Calibri" panose="020F0502020204030204" pitchFamily="34" charset="0"/>
                <a:ea typeface="Calibri"/>
                <a:cs typeface="Calibri" panose="020F0502020204030204" pitchFamily="34" charset="0"/>
                <a:sym typeface="Calibri"/>
              </a:rPr>
              <a:t>2555</a:t>
            </a:r>
            <a:r>
              <a:rPr lang="it-IT" sz="1200" dirty="0">
                <a:latin typeface="Calibri" panose="020F0502020204030204" pitchFamily="34" charset="0"/>
                <a:cs typeface="Calibri" panose="020F0502020204030204" pitchFamily="34" charset="0"/>
              </a:rPr>
              <a:t>€</a:t>
            </a:r>
            <a:endParaRPr lang="en-GB" sz="12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30" name="Rettangolo 29">
            <a:extLst>
              <a:ext uri="{FF2B5EF4-FFF2-40B4-BE49-F238E27FC236}">
                <a16:creationId xmlns:a16="http://schemas.microsoft.com/office/drawing/2014/main" id="{D4E5EBB6-6784-0948-8C1B-01B75FEB27B7}"/>
              </a:ext>
            </a:extLst>
          </p:cNvPr>
          <p:cNvSpPr/>
          <p:nvPr/>
        </p:nvSpPr>
        <p:spPr>
          <a:xfrm rot="19336108">
            <a:off x="2844876" y="2499274"/>
            <a:ext cx="498855" cy="292196"/>
          </a:xfrm>
          <a:prstGeom prst="rect">
            <a:avLst/>
          </a:prstGeom>
        </p:spPr>
        <p:txBody>
          <a:bodyPr wrap="none">
            <a:spAutoFit/>
          </a:bodyPr>
          <a:lstStyle/>
          <a:p>
            <a:pPr lvl="0">
              <a:lnSpc>
                <a:spcPct val="115000"/>
              </a:lnSpc>
              <a:buSzPts val="1100"/>
            </a:pPr>
            <a:r>
              <a:rPr lang="en-GB" sz="1200" dirty="0">
                <a:solidFill>
                  <a:schemeClr val="dk1"/>
                </a:solidFill>
                <a:latin typeface="Calibri" panose="020F0502020204030204" pitchFamily="34" charset="0"/>
                <a:ea typeface="Calibri"/>
                <a:cs typeface="Calibri" panose="020F0502020204030204" pitchFamily="34" charset="0"/>
                <a:sym typeface="Calibri"/>
              </a:rPr>
              <a:t>500</a:t>
            </a:r>
            <a:r>
              <a:rPr lang="it-IT" sz="1200" dirty="0">
                <a:latin typeface="Calibri" panose="020F0502020204030204" pitchFamily="34" charset="0"/>
                <a:cs typeface="Calibri" panose="020F0502020204030204" pitchFamily="34" charset="0"/>
              </a:rPr>
              <a:t>€</a:t>
            </a:r>
            <a:endParaRPr lang="en-GB" sz="1200" dirty="0">
              <a:solidFill>
                <a:schemeClr val="dk1"/>
              </a:solidFill>
              <a:latin typeface="Calibri" panose="020F0502020204030204" pitchFamily="34" charset="0"/>
              <a:ea typeface="Calibri"/>
              <a:cs typeface="Calibri" panose="020F0502020204030204" pitchFamily="34" charset="0"/>
              <a:sym typeface="Calibri"/>
            </a:endParaRPr>
          </a:p>
        </p:txBody>
      </p:sp>
      <p:pic>
        <p:nvPicPr>
          <p:cNvPr id="22" name="Immagine 21">
            <a:extLst>
              <a:ext uri="{FF2B5EF4-FFF2-40B4-BE49-F238E27FC236}">
                <a16:creationId xmlns:a16="http://schemas.microsoft.com/office/drawing/2014/main" id="{8440C402-D902-1849-8267-2E8D65360C4E}"/>
              </a:ext>
            </a:extLst>
          </p:cNvPr>
          <p:cNvPicPr>
            <a:picLocks noChangeAspect="1"/>
          </p:cNvPicPr>
          <p:nvPr/>
        </p:nvPicPr>
        <p:blipFill>
          <a:blip r:embed="rId13"/>
          <a:stretch>
            <a:fillRect/>
          </a:stretch>
        </p:blipFill>
        <p:spPr>
          <a:xfrm>
            <a:off x="1511984" y="1358025"/>
            <a:ext cx="1589575" cy="8849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2000"/>
                                        <p:tgtEl>
                                          <p:spTgt spid="11"/>
                                        </p:tgtEl>
                                      </p:cBhvr>
                                    </p:animEffect>
                                  </p:childTnLst>
                                </p:cTn>
                              </p:par>
                              <p:par>
                                <p:cTn id="12" presetID="3" presetClass="entr" presetSubtype="10" fill="hold" grpId="0" nodeType="withEffect">
                                  <p:stCondLst>
                                    <p:cond delay="1500"/>
                                  </p:stCondLst>
                                  <p:childTnLst>
                                    <p:set>
                                      <p:cBhvr>
                                        <p:cTn id="13" dur="1" fill="hold">
                                          <p:stCondLst>
                                            <p:cond delay="0"/>
                                          </p:stCondLst>
                                        </p:cTn>
                                        <p:tgtEl>
                                          <p:spTgt spid="12"/>
                                        </p:tgtEl>
                                        <p:attrNameLst>
                                          <p:attrName>style.visibility</p:attrName>
                                        </p:attrNameLst>
                                      </p:cBhvr>
                                      <p:to>
                                        <p:strVal val="visible"/>
                                      </p:to>
                                    </p:set>
                                    <p:animEffect transition="in" filter="blinds(horizontal)">
                                      <p:cBhvr>
                                        <p:cTn id="14" dur="2000"/>
                                        <p:tgtEl>
                                          <p:spTgt spid="12"/>
                                        </p:tgtEl>
                                      </p:cBhvr>
                                    </p:animEffect>
                                  </p:childTnLst>
                                </p:cTn>
                              </p:par>
                              <p:par>
                                <p:cTn id="15" presetID="3" presetClass="entr" presetSubtype="10" fill="hold" grpId="0" nodeType="withEffect">
                                  <p:stCondLst>
                                    <p:cond delay="150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2000"/>
                                        <p:tgtEl>
                                          <p:spTgt spid="15"/>
                                        </p:tgtEl>
                                      </p:cBhvr>
                                    </p:animEffect>
                                  </p:childTnLst>
                                </p:cTn>
                              </p:par>
                              <p:par>
                                <p:cTn id="18" presetID="16" presetClass="entr" presetSubtype="21" fill="hold" nodeType="withEffect">
                                  <p:stCondLst>
                                    <p:cond delay="4500"/>
                                  </p:stCondLst>
                                  <p:childTnLst>
                                    <p:set>
                                      <p:cBhvr>
                                        <p:cTn id="19" dur="1" fill="hold">
                                          <p:stCondLst>
                                            <p:cond delay="0"/>
                                          </p:stCondLst>
                                        </p:cTn>
                                        <p:tgtEl>
                                          <p:spTgt spid="22"/>
                                        </p:tgtEl>
                                        <p:attrNameLst>
                                          <p:attrName>style.visibility</p:attrName>
                                        </p:attrNameLst>
                                      </p:cBhvr>
                                      <p:to>
                                        <p:strVal val="visible"/>
                                      </p:to>
                                    </p:set>
                                    <p:animEffect transition="in" filter="barn(inVertical)">
                                      <p:cBhvr>
                                        <p:cTn id="20" dur="1000"/>
                                        <p:tgtEl>
                                          <p:spTgt spid="22"/>
                                        </p:tgtEl>
                                      </p:cBhvr>
                                    </p:animEffect>
                                  </p:childTnLst>
                                </p:cTn>
                              </p:par>
                              <p:par>
                                <p:cTn id="21" presetID="53" presetClass="entr" presetSubtype="16" fill="hold" grpId="0" nodeType="withEffect">
                                  <p:stCondLst>
                                    <p:cond delay="65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2000" fill="hold"/>
                                        <p:tgtEl>
                                          <p:spTgt spid="18"/>
                                        </p:tgtEl>
                                        <p:attrNameLst>
                                          <p:attrName>ppt_w</p:attrName>
                                        </p:attrNameLst>
                                      </p:cBhvr>
                                      <p:tavLst>
                                        <p:tav tm="0">
                                          <p:val>
                                            <p:fltVal val="0"/>
                                          </p:val>
                                        </p:tav>
                                        <p:tav tm="100000">
                                          <p:val>
                                            <p:strVal val="#ppt_w"/>
                                          </p:val>
                                        </p:tav>
                                      </p:tavLst>
                                    </p:anim>
                                    <p:anim calcmode="lin" valueType="num">
                                      <p:cBhvr>
                                        <p:cTn id="24" dur="2000" fill="hold"/>
                                        <p:tgtEl>
                                          <p:spTgt spid="18"/>
                                        </p:tgtEl>
                                        <p:attrNameLst>
                                          <p:attrName>ppt_h</p:attrName>
                                        </p:attrNameLst>
                                      </p:cBhvr>
                                      <p:tavLst>
                                        <p:tav tm="0">
                                          <p:val>
                                            <p:fltVal val="0"/>
                                          </p:val>
                                        </p:tav>
                                        <p:tav tm="100000">
                                          <p:val>
                                            <p:strVal val="#ppt_h"/>
                                          </p:val>
                                        </p:tav>
                                      </p:tavLst>
                                    </p:anim>
                                    <p:animEffect transition="in" filter="fade">
                                      <p:cBhvr>
                                        <p:cTn id="25" dur="2000"/>
                                        <p:tgtEl>
                                          <p:spTgt spid="18"/>
                                        </p:tgtEl>
                                      </p:cBhvr>
                                    </p:animEffect>
                                  </p:childTnLst>
                                </p:cTn>
                              </p:par>
                              <p:par>
                                <p:cTn id="26" presetID="9" presetClass="entr" presetSubtype="0" fill="hold" nodeType="withEffect">
                                  <p:stCondLst>
                                    <p:cond delay="7500"/>
                                  </p:stCondLst>
                                  <p:childTnLst>
                                    <p:set>
                                      <p:cBhvr>
                                        <p:cTn id="27" dur="1" fill="hold">
                                          <p:stCondLst>
                                            <p:cond delay="0"/>
                                          </p:stCondLst>
                                        </p:cTn>
                                        <p:tgtEl>
                                          <p:spTgt spid="27"/>
                                        </p:tgtEl>
                                        <p:attrNameLst>
                                          <p:attrName>style.visibility</p:attrName>
                                        </p:attrNameLst>
                                      </p:cBhvr>
                                      <p:to>
                                        <p:strVal val="visible"/>
                                      </p:to>
                                    </p:set>
                                    <p:animEffect transition="in" filter="dissolve">
                                      <p:cBhvr>
                                        <p:cTn id="28" dur="2000"/>
                                        <p:tgtEl>
                                          <p:spTgt spid="27"/>
                                        </p:tgtEl>
                                      </p:cBhvr>
                                    </p:animEffect>
                                  </p:childTnLst>
                                </p:cTn>
                              </p:par>
                              <p:par>
                                <p:cTn id="29" presetID="9" presetClass="entr" presetSubtype="0" fill="hold" grpId="0" nodeType="withEffect">
                                  <p:stCondLst>
                                    <p:cond delay="7000"/>
                                  </p:stCondLst>
                                  <p:childTnLst>
                                    <p:set>
                                      <p:cBhvr>
                                        <p:cTn id="30" dur="1" fill="hold">
                                          <p:stCondLst>
                                            <p:cond delay="0"/>
                                          </p:stCondLst>
                                        </p:cTn>
                                        <p:tgtEl>
                                          <p:spTgt spid="28"/>
                                        </p:tgtEl>
                                        <p:attrNameLst>
                                          <p:attrName>style.visibility</p:attrName>
                                        </p:attrNameLst>
                                      </p:cBhvr>
                                      <p:to>
                                        <p:strVal val="visible"/>
                                      </p:to>
                                    </p:set>
                                    <p:animEffect transition="in" filter="dissolve">
                                      <p:cBhvr>
                                        <p:cTn id="31" dur="2000"/>
                                        <p:tgtEl>
                                          <p:spTgt spid="28"/>
                                        </p:tgtEl>
                                      </p:cBhvr>
                                    </p:animEffect>
                                  </p:childTnLst>
                                </p:cTn>
                              </p:par>
                              <p:par>
                                <p:cTn id="32" presetID="9" presetClass="entr" presetSubtype="0" fill="hold" grpId="0" nodeType="withEffect">
                                  <p:stCondLst>
                                    <p:cond delay="750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12" grpId="0" animBg="1"/>
      <p:bldP spid="28" grpId="0" animBg="1"/>
      <p:bldP spid="15"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sp>
        <p:nvSpPr>
          <p:cNvPr id="148" name="Google Shape;148;gea1158eb23_0_47"/>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9" name="Google Shape;149;gea1158eb23_0_47"/>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150" name="Google Shape;150;gea1158eb23_0_47"/>
          <p:cNvSpPr txBox="1"/>
          <p:nvPr/>
        </p:nvSpPr>
        <p:spPr>
          <a:xfrm>
            <a:off x="136499" y="123800"/>
            <a:ext cx="3649793" cy="232736"/>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it-IT" dirty="0">
                <a:solidFill>
                  <a:srgbClr val="FFFFFF"/>
                </a:solidFill>
                <a:latin typeface="Calibri"/>
                <a:ea typeface="Calibri"/>
                <a:cs typeface="Calibri"/>
                <a:sym typeface="Calibri"/>
              </a:rPr>
              <a:t>Idea Development - Background</a:t>
            </a:r>
            <a:endParaRPr sz="1400" dirty="0">
              <a:solidFill>
                <a:schemeClr val="dk1"/>
              </a:solidFill>
              <a:latin typeface="Calibri"/>
              <a:ea typeface="Calibri"/>
              <a:cs typeface="Calibri"/>
              <a:sym typeface="Calibri"/>
            </a:endParaRPr>
          </a:p>
        </p:txBody>
      </p:sp>
      <p:sp>
        <p:nvSpPr>
          <p:cNvPr id="151" name="Google Shape;151;gea1158eb23_0_47"/>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gea1158eb23_0_47"/>
          <p:cNvSpPr txBox="1">
            <a:spLocks noGrp="1"/>
          </p:cNvSpPr>
          <p:nvPr>
            <p:ph type="sldNum" idx="12"/>
          </p:nvPr>
        </p:nvSpPr>
        <p:spPr>
          <a:xfrm>
            <a:off x="69900" y="3324487"/>
            <a:ext cx="228000" cy="106500"/>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fld id="{00000000-1234-1234-1234-123412341234}" type="slidenum">
              <a:rPr lang="it-IT"/>
              <a:t>5</a:t>
            </a:fld>
            <a:r>
              <a:rPr lang="it-IT"/>
              <a:t> / 20</a:t>
            </a:r>
            <a:endParaRPr/>
          </a:p>
        </p:txBody>
      </p:sp>
      <p:sp>
        <p:nvSpPr>
          <p:cNvPr id="153" name="Google Shape;153;gea1158eb23_0_47"/>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154" name="Google Shape;154;gea1158eb23_0_47"/>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pic>
        <p:nvPicPr>
          <p:cNvPr id="155" name="Google Shape;155;gea1158eb23_0_47"/>
          <p:cNvPicPr preferRelativeResize="0"/>
          <p:nvPr/>
        </p:nvPicPr>
        <p:blipFill>
          <a:blip r:embed="rId5">
            <a:alphaModFix/>
          </a:blip>
          <a:stretch>
            <a:fillRect/>
          </a:stretch>
        </p:blipFill>
        <p:spPr>
          <a:xfrm>
            <a:off x="356659" y="1545125"/>
            <a:ext cx="3806159" cy="2038705"/>
          </a:xfrm>
          <a:prstGeom prst="rect">
            <a:avLst/>
          </a:prstGeom>
          <a:noFill/>
          <a:ln>
            <a:noFill/>
          </a:ln>
        </p:spPr>
      </p:pic>
      <p:sp>
        <p:nvSpPr>
          <p:cNvPr id="156" name="Google Shape;156;gea1158eb23_0_47"/>
          <p:cNvSpPr/>
          <p:nvPr/>
        </p:nvSpPr>
        <p:spPr>
          <a:xfrm>
            <a:off x="2118031" y="1240889"/>
            <a:ext cx="228000" cy="232800"/>
          </a:xfrm>
          <a:prstGeom prst="mathPlus">
            <a:avLst>
              <a:gd name="adj1" fmla="val 23520"/>
            </a:avLst>
          </a:prstGeom>
          <a:solidFill>
            <a:schemeClr val="dk1"/>
          </a:solidFill>
          <a:ln w="9525" cap="flat" cmpd="sng">
            <a:solidFill>
              <a:srgbClr val="812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6;p1">
            <a:extLst>
              <a:ext uri="{FF2B5EF4-FFF2-40B4-BE49-F238E27FC236}">
                <a16:creationId xmlns:a16="http://schemas.microsoft.com/office/drawing/2014/main" id="{36D18F38-CD52-1541-917A-097FFA71FA0F}"/>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it-IT" sz="600" b="1" u="sng" dirty="0">
                <a:solidFill>
                  <a:srgbClr val="7F7F7F"/>
                </a:solidFill>
                <a:latin typeface="Calibri"/>
                <a:ea typeface="Calibri"/>
                <a:cs typeface="Calibri"/>
                <a:sym typeface="Calibri"/>
                <a:hlinkClick r:id="rId6" action="ppaction://hlinksldjump">
                  <a:extLst>
                    <a:ext uri="{A12FA001-AC4F-418D-AE19-62706E023703}">
                      <ahyp:hlinkClr xmlns:ahyp="http://schemas.microsoft.com/office/drawing/2018/hyperlinkcolor" val="tx"/>
                    </a:ext>
                  </a:extLst>
                </a:hlinkClick>
              </a:rPr>
              <a:t>Intro</a:t>
            </a:r>
            <a:r>
              <a:rPr lang="it-IT" sz="600" b="1" dirty="0">
                <a:solidFill>
                  <a:srgbClr val="7F7F7F"/>
                </a:solidFill>
                <a:latin typeface="Calibri"/>
                <a:ea typeface="Calibri"/>
                <a:cs typeface="Calibri"/>
                <a:sym typeface="Calibri"/>
              </a:rPr>
              <a:t>    </a:t>
            </a:r>
            <a:r>
              <a:rPr lang="it-IT" sz="600" b="1" u="sng" dirty="0">
                <a:solidFill>
                  <a:srgbClr val="812333"/>
                </a:solidFill>
                <a:latin typeface="Calibri"/>
                <a:ea typeface="Calibri"/>
                <a:cs typeface="Calibri"/>
                <a:sym typeface="Calibri"/>
              </a:rPr>
              <a:t>Idea</a:t>
            </a:r>
            <a:r>
              <a:rPr lang="it-IT" sz="600" b="1" dirty="0">
                <a:solidFill>
                  <a:srgbClr val="7F7F7F"/>
                </a:solidFill>
                <a:latin typeface="Calibri"/>
                <a:ea typeface="Calibri"/>
                <a:cs typeface="Calibri"/>
                <a:sym typeface="Calibri"/>
              </a:rPr>
              <a:t>    </a:t>
            </a:r>
            <a:r>
              <a:rPr lang="it-IT" sz="600" b="1" u="sng" dirty="0">
                <a:solidFill>
                  <a:srgbClr val="7F7F7F"/>
                </a:solidFill>
                <a:latin typeface="Calibri"/>
                <a:ea typeface="Calibri"/>
                <a:cs typeface="Calibri"/>
                <a:sym typeface="Calibri"/>
                <a:hlinkClick r:id="rId7" action="ppaction://hlinksldjump"/>
              </a:rPr>
              <a:t>Project</a:t>
            </a:r>
            <a:r>
              <a:rPr lang="it-IT" sz="600" b="1" dirty="0">
                <a:solidFill>
                  <a:srgbClr val="7F7F7F"/>
                </a:solidFill>
                <a:latin typeface="Calibri"/>
                <a:ea typeface="Calibri"/>
                <a:cs typeface="Calibri"/>
                <a:sym typeface="Calibri"/>
              </a:rPr>
              <a:t>    </a:t>
            </a:r>
            <a:r>
              <a:rPr lang="it-IT" sz="600" b="1" u="sng" dirty="0">
                <a:solidFill>
                  <a:srgbClr val="7F7F7F"/>
                </a:solidFill>
                <a:latin typeface="Calibri"/>
                <a:ea typeface="Calibri"/>
                <a:cs typeface="Calibri"/>
                <a:sym typeface="Calibri"/>
                <a:hlinkClick r:id="rId8" action="ppaction://hlinksldjump"/>
              </a:rPr>
              <a:t>Protocol</a:t>
            </a:r>
            <a:r>
              <a:rPr lang="it-IT" sz="600" b="1" dirty="0">
                <a:solidFill>
                  <a:srgbClr val="7F7F7F"/>
                </a:solidFill>
                <a:latin typeface="Calibri"/>
                <a:ea typeface="Calibri"/>
                <a:cs typeface="Calibri"/>
                <a:sym typeface="Calibri"/>
              </a:rPr>
              <a:t>    </a:t>
            </a:r>
            <a:r>
              <a:rPr lang="it-IT" sz="600" b="1" u="sng" dirty="0">
                <a:solidFill>
                  <a:srgbClr val="7F7F7F"/>
                </a:solidFill>
                <a:latin typeface="Calibri"/>
                <a:ea typeface="Calibri"/>
                <a:cs typeface="Calibri"/>
                <a:sym typeface="Calibri"/>
                <a:hlinkClick r:id="rId9" action="ppaction://hlinksldjump"/>
              </a:rPr>
              <a:t>Firmware</a:t>
            </a:r>
            <a:r>
              <a:rPr lang="it-IT" sz="600" b="1" dirty="0">
                <a:solidFill>
                  <a:srgbClr val="7F7F7F"/>
                </a:solidFill>
                <a:latin typeface="Calibri"/>
                <a:ea typeface="Calibri"/>
                <a:cs typeface="Calibri"/>
                <a:sym typeface="Calibri"/>
              </a:rPr>
              <a:t>    </a:t>
            </a:r>
            <a:r>
              <a:rPr lang="it-IT" sz="600" b="1" u="sng" dirty="0">
                <a:solidFill>
                  <a:srgbClr val="7F7F7F"/>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Conclusions</a:t>
            </a:r>
            <a:endParaRPr sz="600" dirty="0">
              <a:solidFill>
                <a:schemeClr val="dk1"/>
              </a:solidFill>
              <a:latin typeface="Calibri"/>
              <a:ea typeface="Calibri"/>
              <a:cs typeface="Calibri"/>
              <a:sym typeface="Calibri"/>
            </a:endParaRPr>
          </a:p>
        </p:txBody>
      </p:sp>
      <p:pic>
        <p:nvPicPr>
          <p:cNvPr id="3" name="Immagine 2">
            <a:extLst>
              <a:ext uri="{FF2B5EF4-FFF2-40B4-BE49-F238E27FC236}">
                <a16:creationId xmlns:a16="http://schemas.microsoft.com/office/drawing/2014/main" id="{1CECA686-E2C3-8D43-B191-825715906929}"/>
              </a:ext>
            </a:extLst>
          </p:cNvPr>
          <p:cNvPicPr>
            <a:picLocks noChangeAspect="1"/>
          </p:cNvPicPr>
          <p:nvPr/>
        </p:nvPicPr>
        <p:blipFill>
          <a:blip r:embed="rId11"/>
          <a:stretch>
            <a:fillRect/>
          </a:stretch>
        </p:blipFill>
        <p:spPr>
          <a:xfrm>
            <a:off x="2259739" y="535357"/>
            <a:ext cx="2387740" cy="1581667"/>
          </a:xfrm>
          <a:prstGeom prst="rect">
            <a:avLst/>
          </a:prstGeom>
        </p:spPr>
      </p:pic>
      <p:pic>
        <p:nvPicPr>
          <p:cNvPr id="14" name="Immagine 13">
            <a:extLst>
              <a:ext uri="{FF2B5EF4-FFF2-40B4-BE49-F238E27FC236}">
                <a16:creationId xmlns:a16="http://schemas.microsoft.com/office/drawing/2014/main" id="{F66D7417-02DD-E34A-A462-6B792E6F734D}"/>
              </a:ext>
            </a:extLst>
          </p:cNvPr>
          <p:cNvPicPr>
            <a:picLocks noChangeAspect="1"/>
          </p:cNvPicPr>
          <p:nvPr/>
        </p:nvPicPr>
        <p:blipFill>
          <a:blip r:embed="rId12"/>
          <a:stretch>
            <a:fillRect/>
          </a:stretch>
        </p:blipFill>
        <p:spPr>
          <a:xfrm>
            <a:off x="-87677" y="516101"/>
            <a:ext cx="2238258" cy="1581667"/>
          </a:xfrm>
          <a:prstGeom prst="rect">
            <a:avLst/>
          </a:prstGeom>
        </p:spPr>
      </p:pic>
      <p:grpSp>
        <p:nvGrpSpPr>
          <p:cNvPr id="16" name="Google Shape;276;gea1158eb23_0_226">
            <a:extLst>
              <a:ext uri="{FF2B5EF4-FFF2-40B4-BE49-F238E27FC236}">
                <a16:creationId xmlns:a16="http://schemas.microsoft.com/office/drawing/2014/main" id="{208F2C72-6258-834B-9EC8-F65B4A0A2551}"/>
              </a:ext>
            </a:extLst>
          </p:cNvPr>
          <p:cNvGrpSpPr/>
          <p:nvPr/>
        </p:nvGrpSpPr>
        <p:grpSpPr>
          <a:xfrm>
            <a:off x="69900" y="2063329"/>
            <a:ext cx="1911000" cy="306968"/>
            <a:chOff x="697991" y="597395"/>
            <a:chExt cx="3262820" cy="287134"/>
          </a:xfrm>
        </p:grpSpPr>
        <p:sp>
          <p:nvSpPr>
            <p:cNvPr id="17" name="Google Shape;277;gea1158eb23_0_226">
              <a:extLst>
                <a:ext uri="{FF2B5EF4-FFF2-40B4-BE49-F238E27FC236}">
                  <a16:creationId xmlns:a16="http://schemas.microsoft.com/office/drawing/2014/main" id="{D8EB46C3-29ED-0F49-ACE7-1248EFCEBDA7}"/>
                </a:ext>
              </a:extLst>
            </p:cNvPr>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 name="Google Shape;278;gea1158eb23_0_226">
              <a:extLst>
                <a:ext uri="{FF2B5EF4-FFF2-40B4-BE49-F238E27FC236}">
                  <a16:creationId xmlns:a16="http://schemas.microsoft.com/office/drawing/2014/main" id="{AD5637A8-C2B7-B54B-8B1D-E52D8B5BA183}"/>
                </a:ext>
              </a:extLst>
            </p:cNvPr>
            <p:cNvPicPr preferRelativeResize="0"/>
            <p:nvPr/>
          </p:nvPicPr>
          <p:blipFill rotWithShape="1">
            <a:blip r:embed="rId13">
              <a:alphaModFix/>
            </a:blip>
            <a:srcRect/>
            <a:stretch/>
          </p:blipFill>
          <p:spPr>
            <a:xfrm>
              <a:off x="748792" y="782929"/>
              <a:ext cx="101600" cy="101600"/>
            </a:xfrm>
            <a:prstGeom prst="rect">
              <a:avLst/>
            </a:prstGeom>
            <a:noFill/>
            <a:ln>
              <a:noFill/>
            </a:ln>
          </p:spPr>
        </p:pic>
        <p:pic>
          <p:nvPicPr>
            <p:cNvPr id="19" name="Google Shape;279;gea1158eb23_0_226">
              <a:extLst>
                <a:ext uri="{FF2B5EF4-FFF2-40B4-BE49-F238E27FC236}">
                  <a16:creationId xmlns:a16="http://schemas.microsoft.com/office/drawing/2014/main" id="{677B76CF-D358-B944-819E-FE60BAD7DACE}"/>
                </a:ext>
              </a:extLst>
            </p:cNvPr>
            <p:cNvPicPr preferRelativeResize="0"/>
            <p:nvPr/>
          </p:nvPicPr>
          <p:blipFill rotWithShape="1">
            <a:blip r:embed="rId14">
              <a:alphaModFix/>
            </a:blip>
            <a:srcRect/>
            <a:stretch/>
          </p:blipFill>
          <p:spPr>
            <a:xfrm>
              <a:off x="799592" y="770229"/>
              <a:ext cx="3161219" cy="114300"/>
            </a:xfrm>
            <a:prstGeom prst="rect">
              <a:avLst/>
            </a:prstGeom>
            <a:noFill/>
            <a:ln>
              <a:noFill/>
            </a:ln>
          </p:spPr>
        </p:pic>
        <p:pic>
          <p:nvPicPr>
            <p:cNvPr id="20" name="Google Shape;280;gea1158eb23_0_226">
              <a:extLst>
                <a:ext uri="{FF2B5EF4-FFF2-40B4-BE49-F238E27FC236}">
                  <a16:creationId xmlns:a16="http://schemas.microsoft.com/office/drawing/2014/main" id="{58490C9D-6BC0-074B-A1E4-4EA08A5EB96B}"/>
                </a:ext>
              </a:extLst>
            </p:cNvPr>
            <p:cNvPicPr preferRelativeResize="0"/>
            <p:nvPr/>
          </p:nvPicPr>
          <p:blipFill rotWithShape="1">
            <a:blip r:embed="rId15">
              <a:alphaModFix/>
            </a:blip>
            <a:srcRect/>
            <a:stretch/>
          </p:blipFill>
          <p:spPr>
            <a:xfrm>
              <a:off x="3910045" y="647966"/>
              <a:ext cx="50766" cy="134962"/>
            </a:xfrm>
            <a:prstGeom prst="rect">
              <a:avLst/>
            </a:prstGeom>
            <a:noFill/>
            <a:ln>
              <a:noFill/>
            </a:ln>
          </p:spPr>
        </p:pic>
        <p:sp>
          <p:nvSpPr>
            <p:cNvPr id="21" name="Google Shape;281;gea1158eb23_0_226">
              <a:extLst>
                <a:ext uri="{FF2B5EF4-FFF2-40B4-BE49-F238E27FC236}">
                  <a16:creationId xmlns:a16="http://schemas.microsoft.com/office/drawing/2014/main" id="{FFE336B8-19CA-0048-A9F9-AD248806A218}"/>
                </a:ext>
              </a:extLst>
            </p:cNvPr>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82;gea1158eb23_0_226">
              <a:extLst>
                <a:ext uri="{FF2B5EF4-FFF2-40B4-BE49-F238E27FC236}">
                  <a16:creationId xmlns:a16="http://schemas.microsoft.com/office/drawing/2014/main" id="{F9F4082B-7C3B-114B-8038-B0321CDBCA66}"/>
                </a:ext>
              </a:extLst>
            </p:cNvPr>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83;gea1158eb23_0_226">
              <a:extLst>
                <a:ext uri="{FF2B5EF4-FFF2-40B4-BE49-F238E27FC236}">
                  <a16:creationId xmlns:a16="http://schemas.microsoft.com/office/drawing/2014/main" id="{1130E683-CC5F-B44B-B894-0A636A873FC1}"/>
                </a:ext>
              </a:extLst>
            </p:cNvPr>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84;gea1158eb23_0_226">
              <a:extLst>
                <a:ext uri="{FF2B5EF4-FFF2-40B4-BE49-F238E27FC236}">
                  <a16:creationId xmlns:a16="http://schemas.microsoft.com/office/drawing/2014/main" id="{2DAB39ED-2770-9D45-979E-CFD73FAC2BD6}"/>
                </a:ext>
              </a:extLst>
            </p:cNvPr>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85;gea1158eb23_0_226">
              <a:extLst>
                <a:ext uri="{FF2B5EF4-FFF2-40B4-BE49-F238E27FC236}">
                  <a16:creationId xmlns:a16="http://schemas.microsoft.com/office/drawing/2014/main" id="{6B3CED44-B527-B043-9B54-EB540E80AD28}"/>
                </a:ext>
              </a:extLst>
            </p:cNvPr>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 name="Google Shape;286;gea1158eb23_0_226">
            <a:extLst>
              <a:ext uri="{FF2B5EF4-FFF2-40B4-BE49-F238E27FC236}">
                <a16:creationId xmlns:a16="http://schemas.microsoft.com/office/drawing/2014/main" id="{2D7999B2-C15D-DE4B-80CA-C564EF22B02E}"/>
              </a:ext>
            </a:extLst>
          </p:cNvPr>
          <p:cNvSpPr txBox="1"/>
          <p:nvPr/>
        </p:nvSpPr>
        <p:spPr>
          <a:xfrm>
            <a:off x="166204" y="2012575"/>
            <a:ext cx="1688899" cy="353913"/>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GB" sz="1100" dirty="0">
                <a:solidFill>
                  <a:schemeClr val="tx1"/>
                </a:solidFill>
                <a:latin typeface="Calibri"/>
                <a:ea typeface="Calibri"/>
                <a:cs typeface="Calibri"/>
                <a:sym typeface="Calibri"/>
              </a:rPr>
              <a:t>Wheelchair </a:t>
            </a:r>
            <a:r>
              <a:rPr lang="en-GB" sz="1100" dirty="0">
                <a:solidFill>
                  <a:srgbClr val="812333"/>
                </a:solidFill>
                <a:latin typeface="Calibri"/>
                <a:ea typeface="Calibri"/>
                <a:cs typeface="Calibri"/>
                <a:sym typeface="Calibri"/>
              </a:rPr>
              <a:t>Bracket</a:t>
            </a:r>
          </a:p>
        </p:txBody>
      </p:sp>
      <p:grpSp>
        <p:nvGrpSpPr>
          <p:cNvPr id="49" name="Google Shape;276;gea1158eb23_0_226">
            <a:extLst>
              <a:ext uri="{FF2B5EF4-FFF2-40B4-BE49-F238E27FC236}">
                <a16:creationId xmlns:a16="http://schemas.microsoft.com/office/drawing/2014/main" id="{0DAD5AA0-F31F-A345-9E95-68F7A39F374D}"/>
              </a:ext>
            </a:extLst>
          </p:cNvPr>
          <p:cNvGrpSpPr/>
          <p:nvPr/>
        </p:nvGrpSpPr>
        <p:grpSpPr>
          <a:xfrm>
            <a:off x="2497232" y="2063329"/>
            <a:ext cx="1911000" cy="306968"/>
            <a:chOff x="697991" y="597395"/>
            <a:chExt cx="3262820" cy="287134"/>
          </a:xfrm>
        </p:grpSpPr>
        <p:sp>
          <p:nvSpPr>
            <p:cNvPr id="50" name="Google Shape;277;gea1158eb23_0_226">
              <a:extLst>
                <a:ext uri="{FF2B5EF4-FFF2-40B4-BE49-F238E27FC236}">
                  <a16:creationId xmlns:a16="http://schemas.microsoft.com/office/drawing/2014/main" id="{4EFB6B90-7D3C-484A-89E2-7DB1F5738E56}"/>
                </a:ext>
              </a:extLst>
            </p:cNvPr>
            <p:cNvSpPr/>
            <p:nvPr/>
          </p:nvSpPr>
          <p:spPr>
            <a:xfrm>
              <a:off x="697991" y="597395"/>
              <a:ext cx="3212465" cy="82550"/>
            </a:xfrm>
            <a:custGeom>
              <a:avLst/>
              <a:gdLst/>
              <a:ahLst/>
              <a:cxnLst/>
              <a:rect l="l" t="t" r="r" b="b"/>
              <a:pathLst>
                <a:path w="3212465" h="82550" extrusionOk="0">
                  <a:moveTo>
                    <a:pt x="3161253" y="0"/>
                  </a:moveTo>
                  <a:lnTo>
                    <a:pt x="50800" y="0"/>
                  </a:lnTo>
                  <a:lnTo>
                    <a:pt x="31075" y="4008"/>
                  </a:lnTo>
                  <a:lnTo>
                    <a:pt x="14922" y="14922"/>
                  </a:lnTo>
                  <a:lnTo>
                    <a:pt x="4008" y="31075"/>
                  </a:lnTo>
                  <a:lnTo>
                    <a:pt x="0" y="50800"/>
                  </a:lnTo>
                  <a:lnTo>
                    <a:pt x="0" y="82384"/>
                  </a:lnTo>
                  <a:lnTo>
                    <a:pt x="3212054" y="82384"/>
                  </a:lnTo>
                  <a:lnTo>
                    <a:pt x="3212054" y="50800"/>
                  </a:lnTo>
                  <a:lnTo>
                    <a:pt x="3208045" y="31075"/>
                  </a:lnTo>
                  <a:lnTo>
                    <a:pt x="3197131" y="14922"/>
                  </a:lnTo>
                  <a:lnTo>
                    <a:pt x="3180978" y="4008"/>
                  </a:lnTo>
                  <a:lnTo>
                    <a:pt x="3161253"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1" name="Google Shape;278;gea1158eb23_0_226">
              <a:extLst>
                <a:ext uri="{FF2B5EF4-FFF2-40B4-BE49-F238E27FC236}">
                  <a16:creationId xmlns:a16="http://schemas.microsoft.com/office/drawing/2014/main" id="{41995A6E-4D2B-434E-8E49-285B7D957B3C}"/>
                </a:ext>
              </a:extLst>
            </p:cNvPr>
            <p:cNvPicPr preferRelativeResize="0"/>
            <p:nvPr/>
          </p:nvPicPr>
          <p:blipFill rotWithShape="1">
            <a:blip r:embed="rId13">
              <a:alphaModFix/>
            </a:blip>
            <a:srcRect/>
            <a:stretch/>
          </p:blipFill>
          <p:spPr>
            <a:xfrm>
              <a:off x="748792" y="782929"/>
              <a:ext cx="101600" cy="101600"/>
            </a:xfrm>
            <a:prstGeom prst="rect">
              <a:avLst/>
            </a:prstGeom>
            <a:noFill/>
            <a:ln>
              <a:noFill/>
            </a:ln>
          </p:spPr>
        </p:pic>
        <p:pic>
          <p:nvPicPr>
            <p:cNvPr id="52" name="Google Shape;279;gea1158eb23_0_226">
              <a:extLst>
                <a:ext uri="{FF2B5EF4-FFF2-40B4-BE49-F238E27FC236}">
                  <a16:creationId xmlns:a16="http://schemas.microsoft.com/office/drawing/2014/main" id="{CC7EDDE8-DAC6-A14F-B8C8-99A827FB7CF4}"/>
                </a:ext>
              </a:extLst>
            </p:cNvPr>
            <p:cNvPicPr preferRelativeResize="0"/>
            <p:nvPr/>
          </p:nvPicPr>
          <p:blipFill rotWithShape="1">
            <a:blip r:embed="rId14">
              <a:alphaModFix/>
            </a:blip>
            <a:srcRect/>
            <a:stretch/>
          </p:blipFill>
          <p:spPr>
            <a:xfrm>
              <a:off x="799592" y="770229"/>
              <a:ext cx="3161219" cy="114300"/>
            </a:xfrm>
            <a:prstGeom prst="rect">
              <a:avLst/>
            </a:prstGeom>
            <a:noFill/>
            <a:ln>
              <a:noFill/>
            </a:ln>
          </p:spPr>
        </p:pic>
        <p:pic>
          <p:nvPicPr>
            <p:cNvPr id="53" name="Google Shape;280;gea1158eb23_0_226">
              <a:extLst>
                <a:ext uri="{FF2B5EF4-FFF2-40B4-BE49-F238E27FC236}">
                  <a16:creationId xmlns:a16="http://schemas.microsoft.com/office/drawing/2014/main" id="{7EE89A6F-53DA-8B44-819A-CE8BD603CF9E}"/>
                </a:ext>
              </a:extLst>
            </p:cNvPr>
            <p:cNvPicPr preferRelativeResize="0"/>
            <p:nvPr/>
          </p:nvPicPr>
          <p:blipFill rotWithShape="1">
            <a:blip r:embed="rId15">
              <a:alphaModFix/>
            </a:blip>
            <a:srcRect/>
            <a:stretch/>
          </p:blipFill>
          <p:spPr>
            <a:xfrm>
              <a:off x="3910045" y="647966"/>
              <a:ext cx="50766" cy="134962"/>
            </a:xfrm>
            <a:prstGeom prst="rect">
              <a:avLst/>
            </a:prstGeom>
            <a:noFill/>
            <a:ln>
              <a:noFill/>
            </a:ln>
          </p:spPr>
        </p:pic>
        <p:sp>
          <p:nvSpPr>
            <p:cNvPr id="54" name="Google Shape;281;gea1158eb23_0_226">
              <a:extLst>
                <a:ext uri="{FF2B5EF4-FFF2-40B4-BE49-F238E27FC236}">
                  <a16:creationId xmlns:a16="http://schemas.microsoft.com/office/drawing/2014/main" id="{7121769B-3AA9-FC42-9980-32D80B510FB1}"/>
                </a:ext>
              </a:extLst>
            </p:cNvPr>
            <p:cNvSpPr/>
            <p:nvPr/>
          </p:nvSpPr>
          <p:spPr>
            <a:xfrm>
              <a:off x="697991" y="641820"/>
              <a:ext cx="3212465" cy="192405"/>
            </a:xfrm>
            <a:custGeom>
              <a:avLst/>
              <a:gdLst/>
              <a:ahLst/>
              <a:cxnLst/>
              <a:rect l="l" t="t" r="r" b="b"/>
              <a:pathLst>
                <a:path w="3212465" h="192405" extrusionOk="0">
                  <a:moveTo>
                    <a:pt x="3212054" y="0"/>
                  </a:moveTo>
                  <a:lnTo>
                    <a:pt x="0" y="0"/>
                  </a:lnTo>
                  <a:lnTo>
                    <a:pt x="0" y="141109"/>
                  </a:lnTo>
                  <a:lnTo>
                    <a:pt x="4008" y="160834"/>
                  </a:lnTo>
                  <a:lnTo>
                    <a:pt x="14922" y="176987"/>
                  </a:lnTo>
                  <a:lnTo>
                    <a:pt x="31075" y="187901"/>
                  </a:lnTo>
                  <a:lnTo>
                    <a:pt x="50800" y="191909"/>
                  </a:lnTo>
                  <a:lnTo>
                    <a:pt x="3161253" y="191909"/>
                  </a:lnTo>
                  <a:lnTo>
                    <a:pt x="3180978" y="187901"/>
                  </a:lnTo>
                  <a:lnTo>
                    <a:pt x="3197131" y="176987"/>
                  </a:lnTo>
                  <a:lnTo>
                    <a:pt x="3208045" y="160834"/>
                  </a:lnTo>
                  <a:lnTo>
                    <a:pt x="3212054" y="141109"/>
                  </a:lnTo>
                  <a:lnTo>
                    <a:pt x="3212054" y="0"/>
                  </a:lnTo>
                  <a:close/>
                </a:path>
              </a:pathLst>
            </a:custGeom>
            <a:solidFill>
              <a:srgbClr val="F2E9E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282;gea1158eb23_0_226">
              <a:extLst>
                <a:ext uri="{FF2B5EF4-FFF2-40B4-BE49-F238E27FC236}">
                  <a16:creationId xmlns:a16="http://schemas.microsoft.com/office/drawing/2014/main" id="{E44EBEB8-2ED6-764D-9BA0-67AF7F316F9D}"/>
                </a:ext>
              </a:extLst>
            </p:cNvPr>
            <p:cNvSpPr/>
            <p:nvPr/>
          </p:nvSpPr>
          <p:spPr>
            <a:xfrm>
              <a:off x="3910045" y="686057"/>
              <a:ext cx="0" cy="116204"/>
            </a:xfrm>
            <a:custGeom>
              <a:avLst/>
              <a:gdLst/>
              <a:ahLst/>
              <a:cxnLst/>
              <a:rect l="l" t="t" r="r" b="b"/>
              <a:pathLst>
                <a:path w="120000" h="116204" extrusionOk="0">
                  <a:moveTo>
                    <a:pt x="0" y="115921"/>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283;gea1158eb23_0_226">
              <a:extLst>
                <a:ext uri="{FF2B5EF4-FFF2-40B4-BE49-F238E27FC236}">
                  <a16:creationId xmlns:a16="http://schemas.microsoft.com/office/drawing/2014/main" id="{FD0A464C-9E43-304C-9FB5-15485F58C58A}"/>
                </a:ext>
              </a:extLst>
            </p:cNvPr>
            <p:cNvSpPr/>
            <p:nvPr/>
          </p:nvSpPr>
          <p:spPr>
            <a:xfrm>
              <a:off x="3910045" y="673357"/>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284;gea1158eb23_0_226">
              <a:extLst>
                <a:ext uri="{FF2B5EF4-FFF2-40B4-BE49-F238E27FC236}">
                  <a16:creationId xmlns:a16="http://schemas.microsoft.com/office/drawing/2014/main" id="{E4DC4586-C130-D84E-AECB-1A80D2B4C894}"/>
                </a:ext>
              </a:extLst>
            </p:cNvPr>
            <p:cNvSpPr/>
            <p:nvPr/>
          </p:nvSpPr>
          <p:spPr>
            <a:xfrm>
              <a:off x="3910045" y="660657"/>
              <a:ext cx="0" cy="12700"/>
            </a:xfrm>
            <a:custGeom>
              <a:avLst/>
              <a:gdLst/>
              <a:ahLst/>
              <a:cxnLst/>
              <a:rect l="l" t="t" r="r" b="b"/>
              <a:pathLst>
                <a:path w="120000" h="12700" extrusionOk="0">
                  <a:moveTo>
                    <a:pt x="0" y="12699"/>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285;gea1158eb23_0_226">
              <a:extLst>
                <a:ext uri="{FF2B5EF4-FFF2-40B4-BE49-F238E27FC236}">
                  <a16:creationId xmlns:a16="http://schemas.microsoft.com/office/drawing/2014/main" id="{6D440AA2-D6AF-5047-A9A8-350B4149E95C}"/>
                </a:ext>
              </a:extLst>
            </p:cNvPr>
            <p:cNvSpPr/>
            <p:nvPr/>
          </p:nvSpPr>
          <p:spPr>
            <a:xfrm>
              <a:off x="3910045" y="647957"/>
              <a:ext cx="0" cy="12700"/>
            </a:xfrm>
            <a:custGeom>
              <a:avLst/>
              <a:gdLst/>
              <a:ahLst/>
              <a:cxnLst/>
              <a:rect l="l" t="t" r="r" b="b"/>
              <a:pathLst>
                <a:path w="120000" h="12700" extrusionOk="0">
                  <a:moveTo>
                    <a:pt x="0" y="12699"/>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 name="Google Shape;286;gea1158eb23_0_226">
            <a:extLst>
              <a:ext uri="{FF2B5EF4-FFF2-40B4-BE49-F238E27FC236}">
                <a16:creationId xmlns:a16="http://schemas.microsoft.com/office/drawing/2014/main" id="{EFDEA0A7-D484-5D42-AC3E-0B6B2B022119}"/>
              </a:ext>
            </a:extLst>
          </p:cNvPr>
          <p:cNvSpPr txBox="1"/>
          <p:nvPr/>
        </p:nvSpPr>
        <p:spPr>
          <a:xfrm>
            <a:off x="2593536" y="2012575"/>
            <a:ext cx="1688899" cy="353913"/>
          </a:xfrm>
          <a:prstGeom prst="rect">
            <a:avLst/>
          </a:prstGeom>
          <a:noFill/>
          <a:ln>
            <a:noFill/>
          </a:ln>
        </p:spPr>
        <p:txBody>
          <a:bodyPr spcFirstLastPara="1" wrap="square" lIns="91425" tIns="91425" rIns="91425" bIns="91425" anchor="t" anchorCtr="0">
            <a:spAutoFit/>
          </a:bodyPr>
          <a:lstStyle/>
          <a:p>
            <a:pPr marL="12700" lvl="0" indent="0" algn="ctr" rtl="0">
              <a:spcBef>
                <a:spcPts val="0"/>
              </a:spcBef>
              <a:spcAft>
                <a:spcPts val="0"/>
              </a:spcAft>
              <a:buNone/>
            </a:pPr>
            <a:r>
              <a:rPr lang="en-GB" sz="1100" dirty="0">
                <a:solidFill>
                  <a:schemeClr val="tx1"/>
                </a:solidFill>
                <a:latin typeface="Calibri"/>
                <a:ea typeface="Calibri"/>
                <a:cs typeface="Calibri"/>
                <a:sym typeface="Calibri"/>
              </a:rPr>
              <a:t>Project </a:t>
            </a:r>
            <a:r>
              <a:rPr lang="en-GB" sz="1100" dirty="0">
                <a:solidFill>
                  <a:srgbClr val="812333"/>
                </a:solidFill>
                <a:latin typeface="Calibri"/>
                <a:ea typeface="Calibri"/>
                <a:cs typeface="Calibri"/>
                <a:sym typeface="Calibri"/>
              </a:rPr>
              <a:t>Code</a:t>
            </a:r>
          </a:p>
        </p:txBody>
      </p:sp>
      <p:sp>
        <p:nvSpPr>
          <p:cNvPr id="60" name="Google Shape;371;gea996d0bb1_0_160">
            <a:extLst>
              <a:ext uri="{FF2B5EF4-FFF2-40B4-BE49-F238E27FC236}">
                <a16:creationId xmlns:a16="http://schemas.microsoft.com/office/drawing/2014/main" id="{51011EE5-E5B8-854D-B764-56F6AA111389}"/>
              </a:ext>
            </a:extLst>
          </p:cNvPr>
          <p:cNvSpPr txBox="1"/>
          <p:nvPr/>
        </p:nvSpPr>
        <p:spPr>
          <a:xfrm>
            <a:off x="2399295" y="3408"/>
            <a:ext cx="1464983"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FFFFFF"/>
                </a:solidFill>
                <a:latin typeface="Calibri"/>
                <a:ea typeface="Calibri"/>
                <a:cs typeface="Calibri"/>
                <a:sym typeface="Calibri"/>
                <a:hlinkClick r:id="rId16" action="ppaction://hlinksldjump">
                  <a:extLst>
                    <a:ext uri="{A12FA001-AC4F-418D-AE19-62706E023703}">
                      <ahyp:hlinkClr xmlns:ahyp="http://schemas.microsoft.com/office/drawing/2018/hyperlinkcolor" val="tx"/>
                    </a:ext>
                  </a:extLst>
                </a:hlinkClick>
              </a:rPr>
              <a:t>Background</a:t>
            </a:r>
            <a:r>
              <a:rPr lang="en-GB" sz="600" b="1" dirty="0">
                <a:solidFill>
                  <a:srgbClr val="FFFFFF"/>
                </a:solidFill>
                <a:latin typeface="Calibri"/>
                <a:ea typeface="Calibri"/>
                <a:cs typeface="Calibri"/>
                <a:sym typeface="Calibri"/>
              </a:rPr>
              <a:t>    </a:t>
            </a:r>
            <a:r>
              <a:rPr lang="en-GB" sz="600" b="1" u="sng" dirty="0">
                <a:solidFill>
                  <a:srgbClr val="C09198"/>
                </a:solidFill>
                <a:latin typeface="Calibri"/>
                <a:ea typeface="Calibri"/>
                <a:cs typeface="Calibri"/>
                <a:sym typeface="Calibri"/>
                <a:hlinkClick r:id="rId17" action="ppaction://hlinksldjump">
                  <a:extLst>
                    <a:ext uri="{A12FA001-AC4F-418D-AE19-62706E023703}">
                      <ahyp:hlinkClr xmlns:ahyp="http://schemas.microsoft.com/office/drawing/2018/hyperlinkcolor" val="tx"/>
                    </a:ext>
                  </a:extLst>
                </a:hlinkClick>
              </a:rPr>
              <a:t>Realization</a:t>
            </a:r>
            <a:endParaRPr lang="en-GB" sz="600" dirty="0">
              <a:solidFill>
                <a:srgbClr val="C0919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p:cTn id="7" dur="1000" fill="hold"/>
                                        <p:tgtEl>
                                          <p:spTgt spid="155"/>
                                        </p:tgtEl>
                                        <p:attrNameLst>
                                          <p:attrName>ppt_w</p:attrName>
                                        </p:attrNameLst>
                                      </p:cBhvr>
                                      <p:tavLst>
                                        <p:tav tm="0">
                                          <p:val>
                                            <p:fltVal val="0"/>
                                          </p:val>
                                        </p:tav>
                                        <p:tav tm="100000">
                                          <p:val>
                                            <p:strVal val="#ppt_w"/>
                                          </p:val>
                                        </p:tav>
                                      </p:tavLst>
                                    </p:anim>
                                    <p:anim calcmode="lin" valueType="num">
                                      <p:cBhvr>
                                        <p:cTn id="8" dur="1000" fill="hold"/>
                                        <p:tgtEl>
                                          <p:spTgt spid="155"/>
                                        </p:tgtEl>
                                        <p:attrNameLst>
                                          <p:attrName>ppt_h</p:attrName>
                                        </p:attrNameLst>
                                      </p:cBhvr>
                                      <p:tavLst>
                                        <p:tav tm="0">
                                          <p:val>
                                            <p:fltVal val="0"/>
                                          </p:val>
                                        </p:tav>
                                        <p:tav tm="100000">
                                          <p:val>
                                            <p:strVal val="#ppt_h"/>
                                          </p:val>
                                        </p:tav>
                                      </p:tavLst>
                                    </p:anim>
                                  </p:childTnLst>
                                </p:cTn>
                              </p:par>
                              <p:par>
                                <p:cTn id="9" presetID="15" presetClass="entr" presetSubtype="0" fill="hold"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p:cTn id="11" dur="2000" fill="hold"/>
                                        <p:tgtEl>
                                          <p:spTgt spid="14"/>
                                        </p:tgtEl>
                                        <p:attrNameLst>
                                          <p:attrName>ppt_w</p:attrName>
                                        </p:attrNameLst>
                                      </p:cBhvr>
                                      <p:tavLst>
                                        <p:tav tm="0">
                                          <p:val>
                                            <p:fltVal val="0"/>
                                          </p:val>
                                        </p:tav>
                                        <p:tav tm="100000">
                                          <p:val>
                                            <p:strVal val="#ppt_w"/>
                                          </p:val>
                                        </p:tav>
                                      </p:tavLst>
                                    </p:anim>
                                    <p:anim calcmode="lin" valueType="num">
                                      <p:cBhvr>
                                        <p:cTn id="12" dur="2000" fill="hold"/>
                                        <p:tgtEl>
                                          <p:spTgt spid="14"/>
                                        </p:tgtEl>
                                        <p:attrNameLst>
                                          <p:attrName>ppt_h</p:attrName>
                                        </p:attrNameLst>
                                      </p:cBhvr>
                                      <p:tavLst>
                                        <p:tav tm="0">
                                          <p:val>
                                            <p:fltVal val="0"/>
                                          </p:val>
                                        </p:tav>
                                        <p:tav tm="100000">
                                          <p:val>
                                            <p:strVal val="#ppt_h"/>
                                          </p:val>
                                        </p:tav>
                                      </p:tavLst>
                                    </p:anim>
                                    <p:anim calcmode="lin" valueType="num">
                                      <p:cBhvr>
                                        <p:cTn id="13" dur="2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4" dur="2000" fill="hold"/>
                                        <p:tgtEl>
                                          <p:spTgt spid="14"/>
                                        </p:tgtEl>
                                        <p:attrNameLst>
                                          <p:attrName>ppt_y</p:attrName>
                                        </p:attrNameLst>
                                      </p:cBhvr>
                                      <p:tavLst>
                                        <p:tav tm="0" fmla="#ppt_y+(sin(-2*pi*(1-$))*-#ppt_x+cos(-2*pi*(1-$))*(1-#ppt_y))*(1-$)">
                                          <p:val>
                                            <p:fltVal val="0"/>
                                          </p:val>
                                        </p:tav>
                                        <p:tav tm="100000">
                                          <p:val>
                                            <p:fltVal val="1"/>
                                          </p:val>
                                        </p:tav>
                                      </p:tavLst>
                                    </p:anim>
                                  </p:childTnLst>
                                </p:cTn>
                              </p:par>
                              <p:par>
                                <p:cTn id="15" presetID="30" presetClass="entr" presetSubtype="0" fill="hold" nodeType="withEffect">
                                  <p:stCondLst>
                                    <p:cond delay="3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600" decel="100000"/>
                                        <p:tgtEl>
                                          <p:spTgt spid="16"/>
                                        </p:tgtEl>
                                      </p:cBhvr>
                                    </p:animEffect>
                                    <p:anim calcmode="lin" valueType="num">
                                      <p:cBhvr>
                                        <p:cTn id="18" dur="1600" decel="100000" fill="hold"/>
                                        <p:tgtEl>
                                          <p:spTgt spid="16"/>
                                        </p:tgtEl>
                                        <p:attrNameLst>
                                          <p:attrName>style.rotation</p:attrName>
                                        </p:attrNameLst>
                                      </p:cBhvr>
                                      <p:tavLst>
                                        <p:tav tm="0">
                                          <p:val>
                                            <p:fltVal val="-90"/>
                                          </p:val>
                                        </p:tav>
                                        <p:tav tm="100000">
                                          <p:val>
                                            <p:fltVal val="0"/>
                                          </p:val>
                                        </p:tav>
                                      </p:tavLst>
                                    </p:anim>
                                    <p:anim calcmode="lin" valueType="num">
                                      <p:cBhvr>
                                        <p:cTn id="19" dur="1600" decel="100000" fill="hold"/>
                                        <p:tgtEl>
                                          <p:spTgt spid="16"/>
                                        </p:tgtEl>
                                        <p:attrNameLst>
                                          <p:attrName>ppt_x</p:attrName>
                                        </p:attrNameLst>
                                      </p:cBhvr>
                                      <p:tavLst>
                                        <p:tav tm="0">
                                          <p:val>
                                            <p:strVal val="#ppt_x+0.4"/>
                                          </p:val>
                                        </p:tav>
                                        <p:tav tm="100000">
                                          <p:val>
                                            <p:strVal val="#ppt_x-0.05"/>
                                          </p:val>
                                        </p:tav>
                                      </p:tavLst>
                                    </p:anim>
                                    <p:anim calcmode="lin" valueType="num">
                                      <p:cBhvr>
                                        <p:cTn id="20" dur="1600" decel="100000" fill="hold"/>
                                        <p:tgtEl>
                                          <p:spTgt spid="16"/>
                                        </p:tgtEl>
                                        <p:attrNameLst>
                                          <p:attrName>ppt_y</p:attrName>
                                        </p:attrNameLst>
                                      </p:cBhvr>
                                      <p:tavLst>
                                        <p:tav tm="0">
                                          <p:val>
                                            <p:strVal val="#ppt_y-0.4"/>
                                          </p:val>
                                        </p:tav>
                                        <p:tav tm="100000">
                                          <p:val>
                                            <p:strVal val="#ppt_y+0.1"/>
                                          </p:val>
                                        </p:tav>
                                      </p:tavLst>
                                    </p:anim>
                                    <p:anim calcmode="lin" valueType="num">
                                      <p:cBhvr>
                                        <p:cTn id="21" dur="400" accel="100000" fill="hold">
                                          <p:stCondLst>
                                            <p:cond delay="1600"/>
                                          </p:stCondLst>
                                        </p:cTn>
                                        <p:tgtEl>
                                          <p:spTgt spid="16"/>
                                        </p:tgtEl>
                                        <p:attrNameLst>
                                          <p:attrName>ppt_x</p:attrName>
                                        </p:attrNameLst>
                                      </p:cBhvr>
                                      <p:tavLst>
                                        <p:tav tm="0">
                                          <p:val>
                                            <p:strVal val="#ppt_x-0.05"/>
                                          </p:val>
                                        </p:tav>
                                        <p:tav tm="100000">
                                          <p:val>
                                            <p:strVal val="#ppt_x"/>
                                          </p:val>
                                        </p:tav>
                                      </p:tavLst>
                                    </p:anim>
                                    <p:anim calcmode="lin" valueType="num">
                                      <p:cBhvr>
                                        <p:cTn id="22" dur="400" accel="100000" fill="hold">
                                          <p:stCondLst>
                                            <p:cond delay="1600"/>
                                          </p:stCondLst>
                                        </p:cTn>
                                        <p:tgtEl>
                                          <p:spTgt spid="16"/>
                                        </p:tgtEl>
                                        <p:attrNameLst>
                                          <p:attrName>ppt_y</p:attrName>
                                        </p:attrNameLst>
                                      </p:cBhvr>
                                      <p:tavLst>
                                        <p:tav tm="0">
                                          <p:val>
                                            <p:strVal val="#ppt_y+0.1"/>
                                          </p:val>
                                        </p:tav>
                                        <p:tav tm="100000">
                                          <p:val>
                                            <p:strVal val="#ppt_y"/>
                                          </p:val>
                                        </p:tav>
                                      </p:tavLst>
                                    </p:anim>
                                  </p:childTnLst>
                                </p:cTn>
                              </p:par>
                              <p:par>
                                <p:cTn id="23" presetID="30" presetClass="entr" presetSubtype="0" fill="hold" grpId="0" nodeType="withEffect">
                                  <p:stCondLst>
                                    <p:cond delay="3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600" decel="100000"/>
                                        <p:tgtEl>
                                          <p:spTgt spid="26"/>
                                        </p:tgtEl>
                                      </p:cBhvr>
                                    </p:animEffect>
                                    <p:anim calcmode="lin" valueType="num">
                                      <p:cBhvr>
                                        <p:cTn id="26" dur="1600" decel="100000" fill="hold"/>
                                        <p:tgtEl>
                                          <p:spTgt spid="26"/>
                                        </p:tgtEl>
                                        <p:attrNameLst>
                                          <p:attrName>style.rotation</p:attrName>
                                        </p:attrNameLst>
                                      </p:cBhvr>
                                      <p:tavLst>
                                        <p:tav tm="0">
                                          <p:val>
                                            <p:fltVal val="-90"/>
                                          </p:val>
                                        </p:tav>
                                        <p:tav tm="100000">
                                          <p:val>
                                            <p:fltVal val="0"/>
                                          </p:val>
                                        </p:tav>
                                      </p:tavLst>
                                    </p:anim>
                                    <p:anim calcmode="lin" valueType="num">
                                      <p:cBhvr>
                                        <p:cTn id="27" dur="1600" decel="100000" fill="hold"/>
                                        <p:tgtEl>
                                          <p:spTgt spid="26"/>
                                        </p:tgtEl>
                                        <p:attrNameLst>
                                          <p:attrName>ppt_x</p:attrName>
                                        </p:attrNameLst>
                                      </p:cBhvr>
                                      <p:tavLst>
                                        <p:tav tm="0">
                                          <p:val>
                                            <p:strVal val="#ppt_x+0.4"/>
                                          </p:val>
                                        </p:tav>
                                        <p:tav tm="100000">
                                          <p:val>
                                            <p:strVal val="#ppt_x-0.05"/>
                                          </p:val>
                                        </p:tav>
                                      </p:tavLst>
                                    </p:anim>
                                    <p:anim calcmode="lin" valueType="num">
                                      <p:cBhvr>
                                        <p:cTn id="28" dur="1600" decel="100000" fill="hold"/>
                                        <p:tgtEl>
                                          <p:spTgt spid="26"/>
                                        </p:tgtEl>
                                        <p:attrNameLst>
                                          <p:attrName>ppt_y</p:attrName>
                                        </p:attrNameLst>
                                      </p:cBhvr>
                                      <p:tavLst>
                                        <p:tav tm="0">
                                          <p:val>
                                            <p:strVal val="#ppt_y-0.4"/>
                                          </p:val>
                                        </p:tav>
                                        <p:tav tm="100000">
                                          <p:val>
                                            <p:strVal val="#ppt_y+0.1"/>
                                          </p:val>
                                        </p:tav>
                                      </p:tavLst>
                                    </p:anim>
                                    <p:anim calcmode="lin" valueType="num">
                                      <p:cBhvr>
                                        <p:cTn id="29" dur="400" accel="100000" fill="hold">
                                          <p:stCondLst>
                                            <p:cond delay="1600"/>
                                          </p:stCondLst>
                                        </p:cTn>
                                        <p:tgtEl>
                                          <p:spTgt spid="26"/>
                                        </p:tgtEl>
                                        <p:attrNameLst>
                                          <p:attrName>ppt_x</p:attrName>
                                        </p:attrNameLst>
                                      </p:cBhvr>
                                      <p:tavLst>
                                        <p:tav tm="0">
                                          <p:val>
                                            <p:strVal val="#ppt_x-0.05"/>
                                          </p:val>
                                        </p:tav>
                                        <p:tav tm="100000">
                                          <p:val>
                                            <p:strVal val="#ppt_x"/>
                                          </p:val>
                                        </p:tav>
                                      </p:tavLst>
                                    </p:anim>
                                    <p:anim calcmode="lin" valueType="num">
                                      <p:cBhvr>
                                        <p:cTn id="30" dur="400" accel="100000" fill="hold">
                                          <p:stCondLst>
                                            <p:cond delay="1600"/>
                                          </p:stCondLst>
                                        </p:cTn>
                                        <p:tgtEl>
                                          <p:spTgt spid="26"/>
                                        </p:tgtEl>
                                        <p:attrNameLst>
                                          <p:attrName>ppt_y</p:attrName>
                                        </p:attrNameLst>
                                      </p:cBhvr>
                                      <p:tavLst>
                                        <p:tav tm="0">
                                          <p:val>
                                            <p:strVal val="#ppt_y+0.1"/>
                                          </p:val>
                                        </p:tav>
                                        <p:tav tm="100000">
                                          <p:val>
                                            <p:strVal val="#ppt_y"/>
                                          </p:val>
                                        </p:tav>
                                      </p:tavLst>
                                    </p:anim>
                                  </p:childTnLst>
                                </p:cTn>
                              </p:par>
                              <p:par>
                                <p:cTn id="31" presetID="26" presetClass="entr" presetSubtype="0" fill="hold" grpId="0" nodeType="withEffect">
                                  <p:stCondLst>
                                    <p:cond delay="5500"/>
                                  </p:stCondLst>
                                  <p:childTnLst>
                                    <p:set>
                                      <p:cBhvr>
                                        <p:cTn id="32" dur="1" fill="hold">
                                          <p:stCondLst>
                                            <p:cond delay="0"/>
                                          </p:stCondLst>
                                        </p:cTn>
                                        <p:tgtEl>
                                          <p:spTgt spid="156"/>
                                        </p:tgtEl>
                                        <p:attrNameLst>
                                          <p:attrName>style.visibility</p:attrName>
                                        </p:attrNameLst>
                                      </p:cBhvr>
                                      <p:to>
                                        <p:strVal val="visible"/>
                                      </p:to>
                                    </p:set>
                                    <p:animEffect transition="in" filter="wipe(down)">
                                      <p:cBhvr>
                                        <p:cTn id="33" dur="580">
                                          <p:stCondLst>
                                            <p:cond delay="0"/>
                                          </p:stCondLst>
                                        </p:cTn>
                                        <p:tgtEl>
                                          <p:spTgt spid="156"/>
                                        </p:tgtEl>
                                      </p:cBhvr>
                                    </p:animEffect>
                                    <p:anim calcmode="lin" valueType="num">
                                      <p:cBhvr>
                                        <p:cTn id="34" dur="1822" tmFilter="0,0; 0.14,0.36; 0.43,0.73; 0.71,0.91; 1.0,1.0">
                                          <p:stCondLst>
                                            <p:cond delay="0"/>
                                          </p:stCondLst>
                                        </p:cTn>
                                        <p:tgtEl>
                                          <p:spTgt spid="156"/>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56"/>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56"/>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56"/>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56"/>
                                        </p:tgtEl>
                                        <p:attrNameLst>
                                          <p:attrName>ppt_y</p:attrName>
                                        </p:attrNameLst>
                                      </p:cBhvr>
                                      <p:tavLst>
                                        <p:tav tm="0" fmla="#ppt_y-sin(pi*$)/81">
                                          <p:val>
                                            <p:fltVal val="0"/>
                                          </p:val>
                                        </p:tav>
                                        <p:tav tm="100000">
                                          <p:val>
                                            <p:fltVal val="1"/>
                                          </p:val>
                                        </p:tav>
                                      </p:tavLst>
                                    </p:anim>
                                    <p:animScale>
                                      <p:cBhvr>
                                        <p:cTn id="39" dur="26">
                                          <p:stCondLst>
                                            <p:cond delay="650"/>
                                          </p:stCondLst>
                                        </p:cTn>
                                        <p:tgtEl>
                                          <p:spTgt spid="156"/>
                                        </p:tgtEl>
                                      </p:cBhvr>
                                      <p:to x="100000" y="60000"/>
                                    </p:animScale>
                                    <p:animScale>
                                      <p:cBhvr>
                                        <p:cTn id="40" dur="166" decel="50000">
                                          <p:stCondLst>
                                            <p:cond delay="676"/>
                                          </p:stCondLst>
                                        </p:cTn>
                                        <p:tgtEl>
                                          <p:spTgt spid="156"/>
                                        </p:tgtEl>
                                      </p:cBhvr>
                                      <p:to x="100000" y="100000"/>
                                    </p:animScale>
                                    <p:animScale>
                                      <p:cBhvr>
                                        <p:cTn id="41" dur="26">
                                          <p:stCondLst>
                                            <p:cond delay="1312"/>
                                          </p:stCondLst>
                                        </p:cTn>
                                        <p:tgtEl>
                                          <p:spTgt spid="156"/>
                                        </p:tgtEl>
                                      </p:cBhvr>
                                      <p:to x="100000" y="80000"/>
                                    </p:animScale>
                                    <p:animScale>
                                      <p:cBhvr>
                                        <p:cTn id="42" dur="166" decel="50000">
                                          <p:stCondLst>
                                            <p:cond delay="1338"/>
                                          </p:stCondLst>
                                        </p:cTn>
                                        <p:tgtEl>
                                          <p:spTgt spid="156"/>
                                        </p:tgtEl>
                                      </p:cBhvr>
                                      <p:to x="100000" y="100000"/>
                                    </p:animScale>
                                    <p:animScale>
                                      <p:cBhvr>
                                        <p:cTn id="43" dur="26">
                                          <p:stCondLst>
                                            <p:cond delay="1642"/>
                                          </p:stCondLst>
                                        </p:cTn>
                                        <p:tgtEl>
                                          <p:spTgt spid="156"/>
                                        </p:tgtEl>
                                      </p:cBhvr>
                                      <p:to x="100000" y="90000"/>
                                    </p:animScale>
                                    <p:animScale>
                                      <p:cBhvr>
                                        <p:cTn id="44" dur="166" decel="50000">
                                          <p:stCondLst>
                                            <p:cond delay="1668"/>
                                          </p:stCondLst>
                                        </p:cTn>
                                        <p:tgtEl>
                                          <p:spTgt spid="156"/>
                                        </p:tgtEl>
                                      </p:cBhvr>
                                      <p:to x="100000" y="100000"/>
                                    </p:animScale>
                                    <p:animScale>
                                      <p:cBhvr>
                                        <p:cTn id="45" dur="26">
                                          <p:stCondLst>
                                            <p:cond delay="1808"/>
                                          </p:stCondLst>
                                        </p:cTn>
                                        <p:tgtEl>
                                          <p:spTgt spid="156"/>
                                        </p:tgtEl>
                                      </p:cBhvr>
                                      <p:to x="100000" y="95000"/>
                                    </p:animScale>
                                    <p:animScale>
                                      <p:cBhvr>
                                        <p:cTn id="46" dur="166" decel="50000">
                                          <p:stCondLst>
                                            <p:cond delay="1834"/>
                                          </p:stCondLst>
                                        </p:cTn>
                                        <p:tgtEl>
                                          <p:spTgt spid="156"/>
                                        </p:tgtEl>
                                      </p:cBhvr>
                                      <p:to x="100000" y="100000"/>
                                    </p:animScale>
                                  </p:childTnLst>
                                </p:cTn>
                              </p:par>
                              <p:par>
                                <p:cTn id="47" presetID="15" presetClass="entr" presetSubtype="0" fill="hold" nodeType="withEffect">
                                  <p:stCondLst>
                                    <p:cond delay="7000"/>
                                  </p:stCondLst>
                                  <p:childTnLst>
                                    <p:set>
                                      <p:cBhvr>
                                        <p:cTn id="48" dur="1" fill="hold">
                                          <p:stCondLst>
                                            <p:cond delay="0"/>
                                          </p:stCondLst>
                                        </p:cTn>
                                        <p:tgtEl>
                                          <p:spTgt spid="3"/>
                                        </p:tgtEl>
                                        <p:attrNameLst>
                                          <p:attrName>style.visibility</p:attrName>
                                        </p:attrNameLst>
                                      </p:cBhvr>
                                      <p:to>
                                        <p:strVal val="visible"/>
                                      </p:to>
                                    </p:set>
                                    <p:anim calcmode="lin" valueType="num">
                                      <p:cBhvr>
                                        <p:cTn id="49" dur="2000" fill="hold"/>
                                        <p:tgtEl>
                                          <p:spTgt spid="3"/>
                                        </p:tgtEl>
                                        <p:attrNameLst>
                                          <p:attrName>ppt_w</p:attrName>
                                        </p:attrNameLst>
                                      </p:cBhvr>
                                      <p:tavLst>
                                        <p:tav tm="0">
                                          <p:val>
                                            <p:fltVal val="0"/>
                                          </p:val>
                                        </p:tav>
                                        <p:tav tm="100000">
                                          <p:val>
                                            <p:strVal val="#ppt_w"/>
                                          </p:val>
                                        </p:tav>
                                      </p:tavLst>
                                    </p:anim>
                                    <p:anim calcmode="lin" valueType="num">
                                      <p:cBhvr>
                                        <p:cTn id="50" dur="2000" fill="hold"/>
                                        <p:tgtEl>
                                          <p:spTgt spid="3"/>
                                        </p:tgtEl>
                                        <p:attrNameLst>
                                          <p:attrName>ppt_h</p:attrName>
                                        </p:attrNameLst>
                                      </p:cBhvr>
                                      <p:tavLst>
                                        <p:tav tm="0">
                                          <p:val>
                                            <p:fltVal val="0"/>
                                          </p:val>
                                        </p:tav>
                                        <p:tav tm="100000">
                                          <p:val>
                                            <p:strVal val="#ppt_h"/>
                                          </p:val>
                                        </p:tav>
                                      </p:tavLst>
                                    </p:anim>
                                    <p:anim calcmode="lin" valueType="num">
                                      <p:cBhvr>
                                        <p:cTn id="51" dur="2000" fill="hold"/>
                                        <p:tgtEl>
                                          <p:spTgt spid="3"/>
                                        </p:tgtEl>
                                        <p:attrNameLst>
                                          <p:attrName>ppt_x</p:attrName>
                                        </p:attrNameLst>
                                      </p:cBhvr>
                                      <p:tavLst>
                                        <p:tav tm="0" fmla="#ppt_x+(cos(-2*pi*(1-$))*-#ppt_x-sin(-2*pi*(1-$))*(1-#ppt_y))*(1-$)">
                                          <p:val>
                                            <p:fltVal val="0"/>
                                          </p:val>
                                        </p:tav>
                                        <p:tav tm="100000">
                                          <p:val>
                                            <p:fltVal val="1"/>
                                          </p:val>
                                        </p:tav>
                                      </p:tavLst>
                                    </p:anim>
                                    <p:anim calcmode="lin" valueType="num">
                                      <p:cBhvr>
                                        <p:cTn id="52" dur="2000" fill="hold"/>
                                        <p:tgtEl>
                                          <p:spTgt spid="3"/>
                                        </p:tgtEl>
                                        <p:attrNameLst>
                                          <p:attrName>ppt_y</p:attrName>
                                        </p:attrNameLst>
                                      </p:cBhvr>
                                      <p:tavLst>
                                        <p:tav tm="0" fmla="#ppt_y+(sin(-2*pi*(1-$))*-#ppt_x+cos(-2*pi*(1-$))*(1-#ppt_y))*(1-$)">
                                          <p:val>
                                            <p:fltVal val="0"/>
                                          </p:val>
                                        </p:tav>
                                        <p:tav tm="100000">
                                          <p:val>
                                            <p:fltVal val="1"/>
                                          </p:val>
                                        </p:tav>
                                      </p:tavLst>
                                    </p:anim>
                                  </p:childTnLst>
                                </p:cTn>
                              </p:par>
                              <p:par>
                                <p:cTn id="53" presetID="30" presetClass="entr" presetSubtype="0" fill="hold" nodeType="withEffect">
                                  <p:stCondLst>
                                    <p:cond delay="900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1600" decel="100000"/>
                                        <p:tgtEl>
                                          <p:spTgt spid="49"/>
                                        </p:tgtEl>
                                      </p:cBhvr>
                                    </p:animEffect>
                                    <p:anim calcmode="lin" valueType="num">
                                      <p:cBhvr>
                                        <p:cTn id="56" dur="1600" decel="100000" fill="hold"/>
                                        <p:tgtEl>
                                          <p:spTgt spid="49"/>
                                        </p:tgtEl>
                                        <p:attrNameLst>
                                          <p:attrName>style.rotation</p:attrName>
                                        </p:attrNameLst>
                                      </p:cBhvr>
                                      <p:tavLst>
                                        <p:tav tm="0">
                                          <p:val>
                                            <p:fltVal val="-90"/>
                                          </p:val>
                                        </p:tav>
                                        <p:tav tm="100000">
                                          <p:val>
                                            <p:fltVal val="0"/>
                                          </p:val>
                                        </p:tav>
                                      </p:tavLst>
                                    </p:anim>
                                    <p:anim calcmode="lin" valueType="num">
                                      <p:cBhvr>
                                        <p:cTn id="57" dur="1600" decel="100000" fill="hold"/>
                                        <p:tgtEl>
                                          <p:spTgt spid="49"/>
                                        </p:tgtEl>
                                        <p:attrNameLst>
                                          <p:attrName>ppt_x</p:attrName>
                                        </p:attrNameLst>
                                      </p:cBhvr>
                                      <p:tavLst>
                                        <p:tav tm="0">
                                          <p:val>
                                            <p:strVal val="#ppt_x+0.4"/>
                                          </p:val>
                                        </p:tav>
                                        <p:tav tm="100000">
                                          <p:val>
                                            <p:strVal val="#ppt_x-0.05"/>
                                          </p:val>
                                        </p:tav>
                                      </p:tavLst>
                                    </p:anim>
                                    <p:anim calcmode="lin" valueType="num">
                                      <p:cBhvr>
                                        <p:cTn id="58" dur="1600" decel="100000" fill="hold"/>
                                        <p:tgtEl>
                                          <p:spTgt spid="49"/>
                                        </p:tgtEl>
                                        <p:attrNameLst>
                                          <p:attrName>ppt_y</p:attrName>
                                        </p:attrNameLst>
                                      </p:cBhvr>
                                      <p:tavLst>
                                        <p:tav tm="0">
                                          <p:val>
                                            <p:strVal val="#ppt_y-0.4"/>
                                          </p:val>
                                        </p:tav>
                                        <p:tav tm="100000">
                                          <p:val>
                                            <p:strVal val="#ppt_y+0.1"/>
                                          </p:val>
                                        </p:tav>
                                      </p:tavLst>
                                    </p:anim>
                                    <p:anim calcmode="lin" valueType="num">
                                      <p:cBhvr>
                                        <p:cTn id="59" dur="400" accel="100000" fill="hold">
                                          <p:stCondLst>
                                            <p:cond delay="1600"/>
                                          </p:stCondLst>
                                        </p:cTn>
                                        <p:tgtEl>
                                          <p:spTgt spid="49"/>
                                        </p:tgtEl>
                                        <p:attrNameLst>
                                          <p:attrName>ppt_x</p:attrName>
                                        </p:attrNameLst>
                                      </p:cBhvr>
                                      <p:tavLst>
                                        <p:tav tm="0">
                                          <p:val>
                                            <p:strVal val="#ppt_x-0.05"/>
                                          </p:val>
                                        </p:tav>
                                        <p:tav tm="100000">
                                          <p:val>
                                            <p:strVal val="#ppt_x"/>
                                          </p:val>
                                        </p:tav>
                                      </p:tavLst>
                                    </p:anim>
                                    <p:anim calcmode="lin" valueType="num">
                                      <p:cBhvr>
                                        <p:cTn id="60" dur="400" accel="100000" fill="hold">
                                          <p:stCondLst>
                                            <p:cond delay="1600"/>
                                          </p:stCondLst>
                                        </p:cTn>
                                        <p:tgtEl>
                                          <p:spTgt spid="49"/>
                                        </p:tgtEl>
                                        <p:attrNameLst>
                                          <p:attrName>ppt_y</p:attrName>
                                        </p:attrNameLst>
                                      </p:cBhvr>
                                      <p:tavLst>
                                        <p:tav tm="0">
                                          <p:val>
                                            <p:strVal val="#ppt_y+0.1"/>
                                          </p:val>
                                        </p:tav>
                                        <p:tav tm="100000">
                                          <p:val>
                                            <p:strVal val="#ppt_y"/>
                                          </p:val>
                                        </p:tav>
                                      </p:tavLst>
                                    </p:anim>
                                  </p:childTnLst>
                                </p:cTn>
                              </p:par>
                              <p:par>
                                <p:cTn id="61" presetID="30" presetClass="entr" presetSubtype="0" fill="hold" grpId="0" nodeType="withEffect">
                                  <p:stCondLst>
                                    <p:cond delay="900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1600" decel="100000"/>
                                        <p:tgtEl>
                                          <p:spTgt spid="59"/>
                                        </p:tgtEl>
                                      </p:cBhvr>
                                    </p:animEffect>
                                    <p:anim calcmode="lin" valueType="num">
                                      <p:cBhvr>
                                        <p:cTn id="64" dur="1600" decel="100000" fill="hold"/>
                                        <p:tgtEl>
                                          <p:spTgt spid="59"/>
                                        </p:tgtEl>
                                        <p:attrNameLst>
                                          <p:attrName>style.rotation</p:attrName>
                                        </p:attrNameLst>
                                      </p:cBhvr>
                                      <p:tavLst>
                                        <p:tav tm="0">
                                          <p:val>
                                            <p:fltVal val="-90"/>
                                          </p:val>
                                        </p:tav>
                                        <p:tav tm="100000">
                                          <p:val>
                                            <p:fltVal val="0"/>
                                          </p:val>
                                        </p:tav>
                                      </p:tavLst>
                                    </p:anim>
                                    <p:anim calcmode="lin" valueType="num">
                                      <p:cBhvr>
                                        <p:cTn id="65" dur="1600" decel="100000" fill="hold"/>
                                        <p:tgtEl>
                                          <p:spTgt spid="59"/>
                                        </p:tgtEl>
                                        <p:attrNameLst>
                                          <p:attrName>ppt_x</p:attrName>
                                        </p:attrNameLst>
                                      </p:cBhvr>
                                      <p:tavLst>
                                        <p:tav tm="0">
                                          <p:val>
                                            <p:strVal val="#ppt_x+0.4"/>
                                          </p:val>
                                        </p:tav>
                                        <p:tav tm="100000">
                                          <p:val>
                                            <p:strVal val="#ppt_x-0.05"/>
                                          </p:val>
                                        </p:tav>
                                      </p:tavLst>
                                    </p:anim>
                                    <p:anim calcmode="lin" valueType="num">
                                      <p:cBhvr>
                                        <p:cTn id="66" dur="1600" decel="100000" fill="hold"/>
                                        <p:tgtEl>
                                          <p:spTgt spid="59"/>
                                        </p:tgtEl>
                                        <p:attrNameLst>
                                          <p:attrName>ppt_y</p:attrName>
                                        </p:attrNameLst>
                                      </p:cBhvr>
                                      <p:tavLst>
                                        <p:tav tm="0">
                                          <p:val>
                                            <p:strVal val="#ppt_y-0.4"/>
                                          </p:val>
                                        </p:tav>
                                        <p:tav tm="100000">
                                          <p:val>
                                            <p:strVal val="#ppt_y+0.1"/>
                                          </p:val>
                                        </p:tav>
                                      </p:tavLst>
                                    </p:anim>
                                    <p:anim calcmode="lin" valueType="num">
                                      <p:cBhvr>
                                        <p:cTn id="67" dur="400" accel="100000" fill="hold">
                                          <p:stCondLst>
                                            <p:cond delay="1600"/>
                                          </p:stCondLst>
                                        </p:cTn>
                                        <p:tgtEl>
                                          <p:spTgt spid="59"/>
                                        </p:tgtEl>
                                        <p:attrNameLst>
                                          <p:attrName>ppt_x</p:attrName>
                                        </p:attrNameLst>
                                      </p:cBhvr>
                                      <p:tavLst>
                                        <p:tav tm="0">
                                          <p:val>
                                            <p:strVal val="#ppt_x-0.05"/>
                                          </p:val>
                                        </p:tav>
                                        <p:tav tm="100000">
                                          <p:val>
                                            <p:strVal val="#ppt_x"/>
                                          </p:val>
                                        </p:tav>
                                      </p:tavLst>
                                    </p:anim>
                                    <p:anim calcmode="lin" valueType="num">
                                      <p:cBhvr>
                                        <p:cTn id="68" dur="400" accel="100000" fill="hold">
                                          <p:stCondLst>
                                            <p:cond delay="1600"/>
                                          </p:stCondLst>
                                        </p:cTn>
                                        <p:tgtEl>
                                          <p:spTgt spid="5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26"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2" name="Google Shape;132;gea1158eb23_1_0"/>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3" name="Google Shape;133;gea1158eb23_1_0"/>
          <p:cNvPicPr preferRelativeResize="0"/>
          <p:nvPr/>
        </p:nvPicPr>
        <p:blipFill rotWithShape="1">
          <a:blip r:embed="rId5">
            <a:alphaModFix/>
          </a:blip>
          <a:srcRect/>
          <a:stretch/>
        </p:blipFill>
        <p:spPr>
          <a:xfrm>
            <a:off x="0" y="130902"/>
            <a:ext cx="4608004" cy="304212"/>
          </a:xfrm>
          <a:prstGeom prst="rect">
            <a:avLst/>
          </a:prstGeom>
          <a:noFill/>
          <a:ln>
            <a:noFill/>
          </a:ln>
        </p:spPr>
      </p:pic>
      <p:sp>
        <p:nvSpPr>
          <p:cNvPr id="134" name="Google Shape;134;gea1158eb23_1_0"/>
          <p:cNvSpPr txBox="1"/>
          <p:nvPr/>
        </p:nvSpPr>
        <p:spPr>
          <a:xfrm>
            <a:off x="136499" y="123800"/>
            <a:ext cx="3019873" cy="2328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dirty="0">
                <a:solidFill>
                  <a:srgbClr val="FFFFFF"/>
                </a:solidFill>
                <a:latin typeface="Calibri"/>
                <a:ea typeface="Calibri"/>
                <a:cs typeface="Calibri"/>
                <a:sym typeface="Calibri"/>
              </a:rPr>
              <a:t>Idea Development – Realization </a:t>
            </a:r>
            <a:endParaRPr lang="en-GB" sz="1400" dirty="0">
              <a:solidFill>
                <a:schemeClr val="dk1"/>
              </a:solidFill>
              <a:latin typeface="Calibri"/>
              <a:ea typeface="Calibri"/>
              <a:cs typeface="Calibri"/>
              <a:sym typeface="Calibri"/>
            </a:endParaRPr>
          </a:p>
        </p:txBody>
      </p:sp>
      <p:sp>
        <p:nvSpPr>
          <p:cNvPr id="135" name="Google Shape;135;gea1158eb23_1_0"/>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gea1158eb23_1_0"/>
          <p:cNvSpPr txBox="1">
            <a:spLocks noGrp="1"/>
          </p:cNvSpPr>
          <p:nvPr>
            <p:ph type="sldNum" idx="12"/>
          </p:nvPr>
        </p:nvSpPr>
        <p:spPr>
          <a:xfrm>
            <a:off x="69900" y="3324487"/>
            <a:ext cx="228000" cy="106500"/>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fld id="{00000000-1234-1234-1234-123412341234}" type="slidenum">
              <a:rPr lang="it-IT"/>
              <a:t>6</a:t>
            </a:fld>
            <a:r>
              <a:rPr lang="it-IT"/>
              <a:t> / 20</a:t>
            </a:r>
            <a:endParaRPr/>
          </a:p>
        </p:txBody>
      </p:sp>
      <p:sp>
        <p:nvSpPr>
          <p:cNvPr id="137" name="Google Shape;137;gea1158eb23_1_0"/>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6"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138" name="Google Shape;138;gea1158eb23_1_0"/>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15" name="Google Shape;56;p1">
            <a:extLst>
              <a:ext uri="{FF2B5EF4-FFF2-40B4-BE49-F238E27FC236}">
                <a16:creationId xmlns:a16="http://schemas.microsoft.com/office/drawing/2014/main" id="{0F0D2B8B-2ACB-A34E-89CA-DBB21743E0D5}"/>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7"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812333"/>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8"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0"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1"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pic>
        <p:nvPicPr>
          <p:cNvPr id="3" name="assembly" descr="assembly">
            <a:hlinkClick r:id="" action="ppaction://media"/>
            <a:extLst>
              <a:ext uri="{FF2B5EF4-FFF2-40B4-BE49-F238E27FC236}">
                <a16:creationId xmlns:a16="http://schemas.microsoft.com/office/drawing/2014/main" id="{A2C3BCAA-13E1-EA47-8D23-C32D349605E5}"/>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2922192" y="566016"/>
            <a:ext cx="1461008" cy="2597877"/>
          </a:xfrm>
          <a:prstGeom prst="round2DiagRect">
            <a:avLst>
              <a:gd name="adj1" fmla="val 16667"/>
              <a:gd name="adj2" fmla="val 0"/>
            </a:avLst>
          </a:prstGeom>
          <a:ln w="66675" cap="sq">
            <a:solidFill>
              <a:srgbClr val="812333"/>
            </a:solidFill>
            <a:miter lim="800000"/>
          </a:ln>
          <a:effectLst>
            <a:outerShdw blurRad="254000" algn="tl" rotWithShape="0">
              <a:srgbClr val="000000">
                <a:alpha val="43000"/>
              </a:srgbClr>
            </a:outerShdw>
          </a:effectLst>
        </p:spPr>
      </p:pic>
      <mc:AlternateContent xmlns:mc="http://schemas.openxmlformats.org/markup-compatibility/2006">
        <mc:Choice xmlns:am3d="http://schemas.microsoft.com/office/drawing/2017/model3d" Requires="am3d">
          <p:graphicFrame>
            <p:nvGraphicFramePr>
              <p:cNvPr id="17" name="Modello 3D 16">
                <a:extLst>
                  <a:ext uri="{FF2B5EF4-FFF2-40B4-BE49-F238E27FC236}">
                    <a16:creationId xmlns:a16="http://schemas.microsoft.com/office/drawing/2014/main" id="{8471D674-6BF5-1241-86E8-CB1EB2469AC1}"/>
                  </a:ext>
                </a:extLst>
              </p:cNvPr>
              <p:cNvGraphicFramePr>
                <a:graphicFrameLocks noChangeAspect="1"/>
              </p:cNvGraphicFramePr>
              <p:nvPr>
                <p:extLst>
                  <p:ext uri="{D42A27DB-BD31-4B8C-83A1-F6EECF244321}">
                    <p14:modId xmlns:p14="http://schemas.microsoft.com/office/powerpoint/2010/main" val="4041837037"/>
                  </p:ext>
                </p:extLst>
              </p:nvPr>
            </p:nvGraphicFramePr>
            <p:xfrm>
              <a:off x="295456" y="1034970"/>
              <a:ext cx="2103840" cy="1618337"/>
            </p:xfrm>
            <a:graphic>
              <a:graphicData uri="http://schemas.microsoft.com/office/drawing/2017/model3d">
                <am3d:model3d r:embed="rId13">
                  <am3d:spPr>
                    <a:xfrm>
                      <a:off x="0" y="0"/>
                      <a:ext cx="2103840" cy="1618337"/>
                    </a:xfrm>
                    <a:prstGeom prst="rect">
                      <a:avLst/>
                    </a:prstGeom>
                  </am3d:spPr>
                  <am3d:camera>
                    <am3d:pos x="0" y="0" z="59758050"/>
                    <am3d:up dx="0" dy="36000000" dz="0"/>
                    <am3d:lookAt x="0" y="0" z="0"/>
                    <am3d:perspective fov="2700000"/>
                  </am3d:camera>
                  <am3d:trans>
                    <am3d:meterPerModelUnit n="2136752" d="1000000"/>
                    <am3d:preTrans dx="-7769229" dy="-1153846" dz="13846151"/>
                    <am3d:scale>
                      <am3d:sx n="1000000" d="1000000"/>
                      <am3d:sy n="1000000" d="1000000"/>
                      <am3d:sz n="1000000" d="1000000"/>
                    </am3d:scale>
                    <am3d:rot ax="5400001"/>
                    <am3d:postTrans dx="0" dy="0" dz="0"/>
                  </am3d:trans>
                  <am3d:raster rName="Office3DRenderer" rVer="16.0.8326">
                    <am3d:blip r:embed="rId14"/>
                  </am3d:raster>
                  <am3d:objViewport viewportSz="27627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lo 3D 16">
                <a:extLst>
                  <a:ext uri="{FF2B5EF4-FFF2-40B4-BE49-F238E27FC236}">
                    <a16:creationId xmlns:a16="http://schemas.microsoft.com/office/drawing/2014/main" id="{8471D674-6BF5-1241-86E8-CB1EB2469AC1}"/>
                  </a:ext>
                </a:extLst>
              </p:cNvPr>
              <p:cNvPicPr>
                <a:picLocks noGrp="1" noRot="1" noChangeAspect="1" noMove="1" noResize="1" noEditPoints="1" noAdjustHandles="1" noChangeArrowheads="1" noChangeShapeType="1" noCrop="1"/>
              </p:cNvPicPr>
              <p:nvPr/>
            </p:nvPicPr>
            <p:blipFill>
              <a:blip r:embed="rId14"/>
              <a:stretch>
                <a:fillRect/>
              </a:stretch>
            </p:blipFill>
            <p:spPr>
              <a:xfrm>
                <a:off x="295456" y="1034970"/>
                <a:ext cx="2103840" cy="1618337"/>
              </a:xfrm>
              <a:prstGeom prst="rect">
                <a:avLst/>
              </a:prstGeom>
            </p:spPr>
          </p:pic>
        </mc:Fallback>
      </mc:AlternateContent>
      <p:sp>
        <p:nvSpPr>
          <p:cNvPr id="18" name="Google Shape;371;gea996d0bb1_0_160">
            <a:extLst>
              <a:ext uri="{FF2B5EF4-FFF2-40B4-BE49-F238E27FC236}">
                <a16:creationId xmlns:a16="http://schemas.microsoft.com/office/drawing/2014/main" id="{076BC6A1-838A-574C-8939-0E8FE17CC0E4}"/>
              </a:ext>
            </a:extLst>
          </p:cNvPr>
          <p:cNvSpPr txBox="1"/>
          <p:nvPr/>
        </p:nvSpPr>
        <p:spPr>
          <a:xfrm>
            <a:off x="2399295" y="3408"/>
            <a:ext cx="1464983" cy="104501"/>
          </a:xfrm>
          <a:prstGeom prst="rect">
            <a:avLst/>
          </a:prstGeom>
          <a:noFill/>
          <a:ln>
            <a:noFill/>
          </a:ln>
        </p:spPr>
        <p:txBody>
          <a:bodyPr spcFirstLastPara="1" wrap="square" lIns="0" tIns="12050" rIns="0" bIns="0" anchor="t" anchorCtr="0">
            <a:spAutoFit/>
          </a:bodyPr>
          <a:lstStyle/>
          <a:p>
            <a:pPr marL="12700" lvl="0"/>
            <a:r>
              <a:rPr lang="en-GB" sz="600" b="1" u="sng" dirty="0">
                <a:solidFill>
                  <a:srgbClr val="C09198"/>
                </a:solidFill>
                <a:latin typeface="Calibri"/>
                <a:ea typeface="Calibri"/>
                <a:cs typeface="Calibri"/>
                <a:sym typeface="Calibri"/>
                <a:hlinkClick r:id="rId15" action="ppaction://hlinksldjump">
                  <a:extLst>
                    <a:ext uri="{A12FA001-AC4F-418D-AE19-62706E023703}">
                      <ahyp:hlinkClr xmlns:ahyp="http://schemas.microsoft.com/office/drawing/2018/hyperlinkcolor" val="tx"/>
                    </a:ext>
                  </a:extLst>
                </a:hlinkClick>
              </a:rPr>
              <a:t>Background</a:t>
            </a:r>
            <a:r>
              <a:rPr lang="en-GB" sz="600" b="1" dirty="0">
                <a:solidFill>
                  <a:srgbClr val="FFFFFF"/>
                </a:solidFill>
                <a:latin typeface="Calibri"/>
                <a:ea typeface="Calibri"/>
                <a:cs typeface="Calibri"/>
                <a:sym typeface="Calibri"/>
              </a:rPr>
              <a:t>    </a:t>
            </a:r>
            <a:r>
              <a:rPr lang="en-GB" sz="600" b="1" u="sng" dirty="0">
                <a:solidFill>
                  <a:srgbClr val="FFFFFF"/>
                </a:solidFill>
                <a:latin typeface="Calibri"/>
                <a:ea typeface="Calibri"/>
                <a:cs typeface="Calibri"/>
                <a:sym typeface="Calibri"/>
                <a:hlinkClick r:id="rId16" action="ppaction://hlinksldjump">
                  <a:extLst>
                    <a:ext uri="{A12FA001-AC4F-418D-AE19-62706E023703}">
                      <ahyp:hlinkClr xmlns:ahyp="http://schemas.microsoft.com/office/drawing/2018/hyperlinkcolor" val="tx"/>
                    </a:ext>
                  </a:extLst>
                </a:hlinkClick>
              </a:rPr>
              <a:t>Realization</a:t>
            </a:r>
            <a:r>
              <a:rPr lang="en-GB" sz="600" b="1" dirty="0">
                <a:solidFill>
                  <a:srgbClr val="FFFFFF"/>
                </a:solidFill>
                <a:latin typeface="Calibri"/>
                <a:ea typeface="Calibri"/>
                <a:cs typeface="Calibri"/>
                <a:sym typeface="Calibri"/>
              </a:rPr>
              <a:t> </a:t>
            </a:r>
            <a:endParaRPr lang="en-GB" sz="600" dirty="0">
              <a:solidFill>
                <a:srgbClr val="C09198"/>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85" fill="hold"/>
                                        <p:tgtEl>
                                          <p:spTgt spid="3"/>
                                        </p:tgtEl>
                                      </p:cBhvr>
                                    </p:cmd>
                                  </p:childTnLst>
                                </p:cTn>
                              </p:par>
                              <p:par>
                                <p:cTn id="7" presetID="37" presetClass="emph" presetSubtype="128" accel="10000" decel="10000" fill="hold" nodeType="withEffect">
                                  <p:stCondLst>
                                    <p:cond delay="0"/>
                                  </p:stCondLst>
                                  <p:childTnLst>
                                    <p:animRot by="21600000">
                                      <p:cBhvr>
                                        <p:cTn id="8" dur="25000" fill="hold"/>
                                        <p:tgtEl>
                                          <p:spTgt spid="1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9" name="Google Shape;179;gea1158eb23_0_110"/>
          <p:cNvSpPr/>
          <p:nvPr/>
        </p:nvSpPr>
        <p:spPr>
          <a:xfrm>
            <a:off x="2303995" y="0"/>
            <a:ext cx="2304415" cy="131445"/>
          </a:xfrm>
          <a:custGeom>
            <a:avLst/>
            <a:gdLst/>
            <a:ahLst/>
            <a:cxnLst/>
            <a:rect l="l" t="t" r="r" b="b"/>
            <a:pathLst>
              <a:path w="2304415" h="131445" extrusionOk="0">
                <a:moveTo>
                  <a:pt x="0" y="130911"/>
                </a:moveTo>
                <a:lnTo>
                  <a:pt x="2303995" y="130911"/>
                </a:lnTo>
                <a:lnTo>
                  <a:pt x="2303995" y="0"/>
                </a:lnTo>
                <a:lnTo>
                  <a:pt x="0" y="0"/>
                </a:lnTo>
                <a:lnTo>
                  <a:pt x="0" y="130911"/>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0" name="Google Shape;180;gea1158eb23_0_110"/>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181" name="Google Shape;181;gea1158eb23_0_110"/>
          <p:cNvSpPr txBox="1"/>
          <p:nvPr/>
        </p:nvSpPr>
        <p:spPr>
          <a:xfrm>
            <a:off x="136499" y="123800"/>
            <a:ext cx="4199791" cy="23280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GB" dirty="0">
                <a:solidFill>
                  <a:srgbClr val="FFFFFF"/>
                </a:solidFill>
                <a:latin typeface="Calibri"/>
                <a:ea typeface="Calibri"/>
                <a:cs typeface="Calibri"/>
                <a:sym typeface="Calibri"/>
              </a:rPr>
              <a:t>E-scooter – Firmware Modification</a:t>
            </a:r>
            <a:endParaRPr lang="en-GB" sz="1100" dirty="0">
              <a:solidFill>
                <a:schemeClr val="dk1"/>
              </a:solidFill>
              <a:latin typeface="Palatino Linotype"/>
              <a:ea typeface="Palatino Linotype"/>
              <a:cs typeface="Palatino Linotype"/>
              <a:sym typeface="Palatino Linotype"/>
            </a:endParaRPr>
          </a:p>
        </p:txBody>
      </p:sp>
      <p:sp>
        <p:nvSpPr>
          <p:cNvPr id="182" name="Google Shape;182;gea1158eb23_0_110"/>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gea1158eb23_0_110"/>
          <p:cNvSpPr txBox="1">
            <a:spLocks noGrp="1"/>
          </p:cNvSpPr>
          <p:nvPr>
            <p:ph type="sldNum" idx="12"/>
          </p:nvPr>
        </p:nvSpPr>
        <p:spPr>
          <a:xfrm>
            <a:off x="69900" y="3324487"/>
            <a:ext cx="228000" cy="106500"/>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fld id="{00000000-1234-1234-1234-123412341234}" type="slidenum">
              <a:rPr lang="it-IT"/>
              <a:t>7</a:t>
            </a:fld>
            <a:r>
              <a:rPr lang="it-IT"/>
              <a:t> / 20</a:t>
            </a:r>
            <a:endParaRPr/>
          </a:p>
        </p:txBody>
      </p:sp>
      <p:sp>
        <p:nvSpPr>
          <p:cNvPr id="184" name="Google Shape;184;gea1158eb23_0_110"/>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185" name="Google Shape;185;gea1158eb23_0_110"/>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sp>
        <p:nvSpPr>
          <p:cNvPr id="13" name="Google Shape;56;p1">
            <a:extLst>
              <a:ext uri="{FF2B5EF4-FFF2-40B4-BE49-F238E27FC236}">
                <a16:creationId xmlns:a16="http://schemas.microsoft.com/office/drawing/2014/main" id="{A7833B17-BC8D-A641-ACA0-6B5570F3F251}"/>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5"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6"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7" action="ppaction://hlinksldjump"/>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8"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grpSp>
        <p:nvGrpSpPr>
          <p:cNvPr id="26" name="Google Shape;61;p1">
            <a:extLst>
              <a:ext uri="{FF2B5EF4-FFF2-40B4-BE49-F238E27FC236}">
                <a16:creationId xmlns:a16="http://schemas.microsoft.com/office/drawing/2014/main" id="{7694E5A0-9B7F-DB40-9417-CBE7BB30BCF7}"/>
              </a:ext>
            </a:extLst>
          </p:cNvPr>
          <p:cNvGrpSpPr/>
          <p:nvPr/>
        </p:nvGrpSpPr>
        <p:grpSpPr>
          <a:xfrm>
            <a:off x="187319" y="1407561"/>
            <a:ext cx="4233352" cy="940627"/>
            <a:chOff x="309193" y="1104036"/>
            <a:chExt cx="4040404" cy="654215"/>
          </a:xfrm>
        </p:grpSpPr>
        <p:sp>
          <p:nvSpPr>
            <p:cNvPr id="27" name="Google Shape;62;p1">
              <a:extLst>
                <a:ext uri="{FF2B5EF4-FFF2-40B4-BE49-F238E27FC236}">
                  <a16:creationId xmlns:a16="http://schemas.microsoft.com/office/drawing/2014/main" id="{4E141C77-80EA-6445-B12E-E76B077E8901}"/>
                </a:ext>
              </a:extLst>
            </p:cNvPr>
            <p:cNvSpPr/>
            <p:nvPr/>
          </p:nvSpPr>
          <p:spPr>
            <a:xfrm>
              <a:off x="309193" y="1104036"/>
              <a:ext cx="3989704" cy="82550"/>
            </a:xfrm>
            <a:custGeom>
              <a:avLst/>
              <a:gdLst/>
              <a:ahLst/>
              <a:cxnLst/>
              <a:rect l="l" t="t" r="r" b="b"/>
              <a:pathLst>
                <a:path w="3989704" h="82550" extrusionOk="0">
                  <a:moveTo>
                    <a:pt x="3938852" y="0"/>
                  </a:moveTo>
                  <a:lnTo>
                    <a:pt x="50800" y="0"/>
                  </a:lnTo>
                  <a:lnTo>
                    <a:pt x="31075" y="4008"/>
                  </a:lnTo>
                  <a:lnTo>
                    <a:pt x="14922" y="14922"/>
                  </a:lnTo>
                  <a:lnTo>
                    <a:pt x="4008" y="31075"/>
                  </a:lnTo>
                  <a:lnTo>
                    <a:pt x="0" y="50800"/>
                  </a:lnTo>
                  <a:lnTo>
                    <a:pt x="0" y="82384"/>
                  </a:lnTo>
                  <a:lnTo>
                    <a:pt x="3989652" y="82384"/>
                  </a:lnTo>
                  <a:lnTo>
                    <a:pt x="3989652" y="50800"/>
                  </a:lnTo>
                  <a:lnTo>
                    <a:pt x="3985644" y="31075"/>
                  </a:lnTo>
                  <a:lnTo>
                    <a:pt x="3974729" y="14922"/>
                  </a:lnTo>
                  <a:lnTo>
                    <a:pt x="3958576" y="4008"/>
                  </a:lnTo>
                  <a:lnTo>
                    <a:pt x="3938852"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 name="Google Shape;63;p1">
              <a:extLst>
                <a:ext uri="{FF2B5EF4-FFF2-40B4-BE49-F238E27FC236}">
                  <a16:creationId xmlns:a16="http://schemas.microsoft.com/office/drawing/2014/main" id="{BC047E5E-81D8-8E48-AB5D-4E57D716739A}"/>
                </a:ext>
              </a:extLst>
            </p:cNvPr>
            <p:cNvPicPr preferRelativeResize="0"/>
            <p:nvPr/>
          </p:nvPicPr>
          <p:blipFill rotWithShape="1">
            <a:blip r:embed="rId10">
              <a:alphaModFix/>
            </a:blip>
            <a:srcRect/>
            <a:stretch/>
          </p:blipFill>
          <p:spPr>
            <a:xfrm>
              <a:off x="359994" y="1656651"/>
              <a:ext cx="101600" cy="101600"/>
            </a:xfrm>
            <a:prstGeom prst="rect">
              <a:avLst/>
            </a:prstGeom>
            <a:noFill/>
            <a:ln>
              <a:noFill/>
            </a:ln>
          </p:spPr>
        </p:pic>
        <p:pic>
          <p:nvPicPr>
            <p:cNvPr id="29" name="Google Shape;64;p1">
              <a:extLst>
                <a:ext uri="{FF2B5EF4-FFF2-40B4-BE49-F238E27FC236}">
                  <a16:creationId xmlns:a16="http://schemas.microsoft.com/office/drawing/2014/main" id="{F0A46FC5-3BBA-0144-AB83-2E08FECC6E5C}"/>
                </a:ext>
              </a:extLst>
            </p:cNvPr>
            <p:cNvPicPr preferRelativeResize="0"/>
            <p:nvPr/>
          </p:nvPicPr>
          <p:blipFill rotWithShape="1">
            <a:blip r:embed="rId11">
              <a:alphaModFix/>
            </a:blip>
            <a:srcRect/>
            <a:stretch/>
          </p:blipFill>
          <p:spPr>
            <a:xfrm>
              <a:off x="410794" y="1643951"/>
              <a:ext cx="3938802" cy="114300"/>
            </a:xfrm>
            <a:prstGeom prst="rect">
              <a:avLst/>
            </a:prstGeom>
            <a:noFill/>
            <a:ln>
              <a:noFill/>
            </a:ln>
          </p:spPr>
        </p:pic>
        <p:pic>
          <p:nvPicPr>
            <p:cNvPr id="30" name="Google Shape;65;p1">
              <a:extLst>
                <a:ext uri="{FF2B5EF4-FFF2-40B4-BE49-F238E27FC236}">
                  <a16:creationId xmlns:a16="http://schemas.microsoft.com/office/drawing/2014/main" id="{A4A1A086-8EBB-D742-9EF3-5993F3E09B97}"/>
                </a:ext>
              </a:extLst>
            </p:cNvPr>
            <p:cNvPicPr preferRelativeResize="0"/>
            <p:nvPr/>
          </p:nvPicPr>
          <p:blipFill rotWithShape="1">
            <a:blip r:embed="rId12">
              <a:alphaModFix/>
            </a:blip>
            <a:srcRect/>
            <a:stretch/>
          </p:blipFill>
          <p:spPr>
            <a:xfrm>
              <a:off x="4298846" y="1154595"/>
              <a:ext cx="50751" cy="502056"/>
            </a:xfrm>
            <a:prstGeom prst="rect">
              <a:avLst/>
            </a:prstGeom>
            <a:noFill/>
            <a:ln>
              <a:noFill/>
            </a:ln>
          </p:spPr>
        </p:pic>
        <p:sp>
          <p:nvSpPr>
            <p:cNvPr id="31" name="Google Shape;66;p1">
              <a:extLst>
                <a:ext uri="{FF2B5EF4-FFF2-40B4-BE49-F238E27FC236}">
                  <a16:creationId xmlns:a16="http://schemas.microsoft.com/office/drawing/2014/main" id="{9B987A3F-E58A-5548-92C2-BDF4758D11BE}"/>
                </a:ext>
              </a:extLst>
            </p:cNvPr>
            <p:cNvSpPr/>
            <p:nvPr/>
          </p:nvSpPr>
          <p:spPr>
            <a:xfrm>
              <a:off x="309193" y="1148456"/>
              <a:ext cx="3989704" cy="559435"/>
            </a:xfrm>
            <a:custGeom>
              <a:avLst/>
              <a:gdLst/>
              <a:ahLst/>
              <a:cxnLst/>
              <a:rect l="l" t="t" r="r" b="b"/>
              <a:pathLst>
                <a:path w="3989704" h="559435" extrusionOk="0">
                  <a:moveTo>
                    <a:pt x="3989652" y="0"/>
                  </a:moveTo>
                  <a:lnTo>
                    <a:pt x="0" y="0"/>
                  </a:lnTo>
                  <a:lnTo>
                    <a:pt x="0" y="508194"/>
                  </a:lnTo>
                  <a:lnTo>
                    <a:pt x="4008" y="527919"/>
                  </a:lnTo>
                  <a:lnTo>
                    <a:pt x="14922" y="544072"/>
                  </a:lnTo>
                  <a:lnTo>
                    <a:pt x="31075" y="554986"/>
                  </a:lnTo>
                  <a:lnTo>
                    <a:pt x="50800" y="558995"/>
                  </a:lnTo>
                  <a:lnTo>
                    <a:pt x="3938852" y="558995"/>
                  </a:lnTo>
                  <a:lnTo>
                    <a:pt x="3958576" y="554986"/>
                  </a:lnTo>
                  <a:lnTo>
                    <a:pt x="3974729" y="544072"/>
                  </a:lnTo>
                  <a:lnTo>
                    <a:pt x="3985644" y="527919"/>
                  </a:lnTo>
                  <a:lnTo>
                    <a:pt x="3989652" y="508194"/>
                  </a:lnTo>
                  <a:lnTo>
                    <a:pt x="3989652"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67;p1">
              <a:extLst>
                <a:ext uri="{FF2B5EF4-FFF2-40B4-BE49-F238E27FC236}">
                  <a16:creationId xmlns:a16="http://schemas.microsoft.com/office/drawing/2014/main" id="{585567B5-D798-7C47-86C3-71636E63AF18}"/>
                </a:ext>
              </a:extLst>
            </p:cNvPr>
            <p:cNvSpPr/>
            <p:nvPr/>
          </p:nvSpPr>
          <p:spPr>
            <a:xfrm>
              <a:off x="4298846" y="1192694"/>
              <a:ext cx="0" cy="483234"/>
            </a:xfrm>
            <a:custGeom>
              <a:avLst/>
              <a:gdLst/>
              <a:ahLst/>
              <a:cxnLst/>
              <a:rect l="l" t="t" r="r" b="b"/>
              <a:pathLst>
                <a:path w="120000" h="483235" extrusionOk="0">
                  <a:moveTo>
                    <a:pt x="0" y="483007"/>
                  </a:moveTo>
                  <a:lnTo>
                    <a:pt x="0" y="0"/>
                  </a:lnTo>
                </a:path>
              </a:pathLst>
            </a:custGeom>
            <a:noFill/>
            <a:ln w="9525"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68;p1">
              <a:extLst>
                <a:ext uri="{FF2B5EF4-FFF2-40B4-BE49-F238E27FC236}">
                  <a16:creationId xmlns:a16="http://schemas.microsoft.com/office/drawing/2014/main" id="{4D74BAF1-FF90-8E40-8444-8158D9115038}"/>
                </a:ext>
              </a:extLst>
            </p:cNvPr>
            <p:cNvSpPr/>
            <p:nvPr/>
          </p:nvSpPr>
          <p:spPr>
            <a:xfrm>
              <a:off x="4298846" y="1179993"/>
              <a:ext cx="0" cy="12700"/>
            </a:xfrm>
            <a:custGeom>
              <a:avLst/>
              <a:gdLst/>
              <a:ahLst/>
              <a:cxnLst/>
              <a:rect l="l" t="t" r="r" b="b"/>
              <a:pathLst>
                <a:path w="120000" h="12700" extrusionOk="0">
                  <a:moveTo>
                    <a:pt x="0" y="12700"/>
                  </a:moveTo>
                  <a:lnTo>
                    <a:pt x="0" y="0"/>
                  </a:lnTo>
                </a:path>
              </a:pathLst>
            </a:custGeom>
            <a:noFill/>
            <a:ln w="9525" cap="flat" cmpd="sng">
              <a:solidFill>
                <a:srgbClr val="AFAFA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69;p1">
              <a:extLst>
                <a:ext uri="{FF2B5EF4-FFF2-40B4-BE49-F238E27FC236}">
                  <a16:creationId xmlns:a16="http://schemas.microsoft.com/office/drawing/2014/main" id="{4447F664-BFC3-464E-BEA7-CD00B145A81C}"/>
                </a:ext>
              </a:extLst>
            </p:cNvPr>
            <p:cNvSpPr/>
            <p:nvPr/>
          </p:nvSpPr>
          <p:spPr>
            <a:xfrm>
              <a:off x="4298846" y="1167293"/>
              <a:ext cx="0" cy="12700"/>
            </a:xfrm>
            <a:custGeom>
              <a:avLst/>
              <a:gdLst/>
              <a:ahLst/>
              <a:cxnLst/>
              <a:rect l="l" t="t" r="r" b="b"/>
              <a:pathLst>
                <a:path w="120000" h="12700" extrusionOk="0">
                  <a:moveTo>
                    <a:pt x="0" y="12700"/>
                  </a:moveTo>
                  <a:lnTo>
                    <a:pt x="0" y="0"/>
                  </a:lnTo>
                </a:path>
              </a:pathLst>
            </a:custGeom>
            <a:noFill/>
            <a:ln w="9525" cap="flat" cmpd="sng">
              <a:solidFill>
                <a:srgbClr val="CECEC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70;p1">
              <a:extLst>
                <a:ext uri="{FF2B5EF4-FFF2-40B4-BE49-F238E27FC236}">
                  <a16:creationId xmlns:a16="http://schemas.microsoft.com/office/drawing/2014/main" id="{D05F9673-FD67-CC42-B655-6ACCC62A306E}"/>
                </a:ext>
              </a:extLst>
            </p:cNvPr>
            <p:cNvSpPr/>
            <p:nvPr/>
          </p:nvSpPr>
          <p:spPr>
            <a:xfrm>
              <a:off x="4298846" y="1154593"/>
              <a:ext cx="0" cy="12700"/>
            </a:xfrm>
            <a:custGeom>
              <a:avLst/>
              <a:gdLst/>
              <a:ahLst/>
              <a:cxnLst/>
              <a:rect l="l" t="t" r="r" b="b"/>
              <a:pathLst>
                <a:path w="120000" h="12700" extrusionOk="0">
                  <a:moveTo>
                    <a:pt x="0" y="12700"/>
                  </a:moveTo>
                  <a:lnTo>
                    <a:pt x="0" y="0"/>
                  </a:lnTo>
                </a:path>
              </a:pathLst>
            </a:custGeom>
            <a:noFill/>
            <a:ln w="9525"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 name="Google Shape;71;p1">
            <a:extLst>
              <a:ext uri="{FF2B5EF4-FFF2-40B4-BE49-F238E27FC236}">
                <a16:creationId xmlns:a16="http://schemas.microsoft.com/office/drawing/2014/main" id="{9015F862-5FE5-D34D-9A4C-5387972CB893}"/>
              </a:ext>
            </a:extLst>
          </p:cNvPr>
          <p:cNvSpPr txBox="1">
            <a:spLocks/>
          </p:cNvSpPr>
          <p:nvPr/>
        </p:nvSpPr>
        <p:spPr>
          <a:xfrm>
            <a:off x="361017" y="1666503"/>
            <a:ext cx="3750754" cy="414201"/>
          </a:xfrm>
          <a:prstGeom prst="rect">
            <a:avLst/>
          </a:prstGeom>
          <a:noFill/>
          <a:ln>
            <a:noFill/>
          </a:ln>
        </p:spPr>
        <p:txBody>
          <a:bodyPr spcFirstLastPara="1" wrap="square" lIns="0" tIns="25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2235" marR="5080" indent="-90170" algn="ctr">
              <a:lnSpc>
                <a:spcPct val="106700"/>
              </a:lnSpc>
            </a:pPr>
            <a:r>
              <a:rPr lang="it-IT" sz="2500" dirty="0">
                <a:solidFill>
                  <a:srgbClr val="FFFFFF"/>
                </a:solidFill>
              </a:rPr>
              <a:t>IMPLEMENTATION</a:t>
            </a:r>
            <a:endParaRPr lang="en-GB" sz="2500" dirty="0">
              <a:solidFill>
                <a:srgbClr val="FFFFFF"/>
              </a:solidFill>
            </a:endParaRPr>
          </a:p>
        </p:txBody>
      </p:sp>
    </p:spTree>
    <p:extLst>
      <p:ext uri="{BB962C8B-B14F-4D97-AF65-F5344CB8AC3E}">
        <p14:creationId xmlns:p14="http://schemas.microsoft.com/office/powerpoint/2010/main" val="1250689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3" name="Google Shape;193;gea1158eb23_0_80"/>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194" name="Google Shape;194;gea1158eb23_0_80"/>
          <p:cNvSpPr txBox="1">
            <a:spLocks noGrp="1"/>
          </p:cNvSpPr>
          <p:nvPr>
            <p:ph type="title"/>
          </p:nvPr>
        </p:nvSpPr>
        <p:spPr>
          <a:xfrm>
            <a:off x="136500" y="123800"/>
            <a:ext cx="31653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GB" b="0" dirty="0"/>
              <a:t>E-scooter - Communication Protocol</a:t>
            </a:r>
            <a:endParaRPr lang="en-GB" dirty="0"/>
          </a:p>
        </p:txBody>
      </p:sp>
      <p:sp>
        <p:nvSpPr>
          <p:cNvPr id="195" name="Google Shape;195;gea1158eb23_0_80"/>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gea1158eb23_0_80"/>
          <p:cNvSpPr txBox="1">
            <a:spLocks noGrp="1"/>
          </p:cNvSpPr>
          <p:nvPr>
            <p:ph type="sldNum" idx="12"/>
          </p:nvPr>
        </p:nvSpPr>
        <p:spPr>
          <a:xfrm>
            <a:off x="69900" y="3324487"/>
            <a:ext cx="228000" cy="106500"/>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r>
              <a:rPr lang="it-IT"/>
              <a:t>8 / 20</a:t>
            </a:r>
            <a:endParaRPr/>
          </a:p>
        </p:txBody>
      </p:sp>
      <p:sp>
        <p:nvSpPr>
          <p:cNvPr id="197" name="Google Shape;197;gea1158eb23_0_80"/>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198" name="Google Shape;198;gea1158eb23_0_80"/>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pic>
        <p:nvPicPr>
          <p:cNvPr id="199" name="Google Shape;199;gea1158eb23_0_80"/>
          <p:cNvPicPr preferRelativeResize="0"/>
          <p:nvPr/>
        </p:nvPicPr>
        <p:blipFill>
          <a:blip r:embed="rId5">
            <a:alphaModFix/>
          </a:blip>
          <a:stretch>
            <a:fillRect/>
          </a:stretch>
        </p:blipFill>
        <p:spPr>
          <a:xfrm>
            <a:off x="2153550" y="793900"/>
            <a:ext cx="2081976" cy="2171776"/>
          </a:xfrm>
          <a:prstGeom prst="rect">
            <a:avLst/>
          </a:prstGeom>
          <a:noFill/>
          <a:ln>
            <a:noFill/>
          </a:ln>
        </p:spPr>
      </p:pic>
      <p:sp>
        <p:nvSpPr>
          <p:cNvPr id="200" name="Google Shape;200;gea1158eb23_0_80"/>
          <p:cNvSpPr txBox="1"/>
          <p:nvPr/>
        </p:nvSpPr>
        <p:spPr>
          <a:xfrm>
            <a:off x="297894" y="1530079"/>
            <a:ext cx="2428800" cy="871200"/>
          </a:xfrm>
          <a:prstGeom prst="rect">
            <a:avLst/>
          </a:prstGeom>
          <a:noFill/>
          <a:ln>
            <a:noFill/>
          </a:ln>
        </p:spPr>
        <p:txBody>
          <a:bodyPr spcFirstLastPara="1" wrap="square" lIns="0" tIns="6975" rIns="0" bIns="0" anchor="t" anchorCtr="0">
            <a:spAutoFit/>
          </a:bodyPr>
          <a:lstStyle/>
          <a:p>
            <a:pPr marL="12700" marR="5080" lvl="0" indent="0" algn="l" rtl="0">
              <a:lnSpc>
                <a:spcPct val="102600"/>
              </a:lnSpc>
              <a:spcBef>
                <a:spcPts val="0"/>
              </a:spcBef>
              <a:spcAft>
                <a:spcPts val="0"/>
              </a:spcAft>
              <a:buNone/>
            </a:pPr>
            <a:r>
              <a:rPr lang="en-GB" sz="1100" dirty="0">
                <a:solidFill>
                  <a:schemeClr val="dk1"/>
                </a:solidFill>
                <a:latin typeface="Calibri"/>
                <a:ea typeface="Calibri"/>
                <a:cs typeface="Calibri"/>
                <a:sym typeface="Calibri"/>
              </a:rPr>
              <a:t>Bluetooth communication between the scooter and the smartphone was used as a means to </a:t>
            </a:r>
            <a:r>
              <a:rPr lang="en-GB" sz="1100" dirty="0">
                <a:solidFill>
                  <a:srgbClr val="812433"/>
                </a:solidFill>
                <a:latin typeface="Calibri"/>
                <a:ea typeface="Calibri"/>
                <a:cs typeface="Calibri"/>
                <a:sym typeface="Calibri"/>
              </a:rPr>
              <a:t>obtain information</a:t>
            </a:r>
            <a:r>
              <a:rPr lang="en-GB" sz="1100" dirty="0">
                <a:solidFill>
                  <a:schemeClr val="dk1"/>
                </a:solidFill>
                <a:latin typeface="Calibri"/>
                <a:ea typeface="Calibri"/>
                <a:cs typeface="Calibri"/>
                <a:sym typeface="Calibri"/>
              </a:rPr>
              <a:t> about the scooter's firmware, parameters and configuration settings.</a:t>
            </a:r>
          </a:p>
        </p:txBody>
      </p:sp>
      <p:sp>
        <p:nvSpPr>
          <p:cNvPr id="12" name="Google Shape;56;p1">
            <a:extLst>
              <a:ext uri="{FF2B5EF4-FFF2-40B4-BE49-F238E27FC236}">
                <a16:creationId xmlns:a16="http://schemas.microsoft.com/office/drawing/2014/main" id="{99FC455D-F8DA-354F-8D7B-5CD3654B386D}"/>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GB" sz="600" b="1" u="sng" dirty="0">
                <a:solidFill>
                  <a:srgbClr val="7F7F7F"/>
                </a:solidFill>
                <a:latin typeface="Calibri"/>
                <a:ea typeface="Calibri"/>
                <a:cs typeface="Calibri"/>
                <a:sym typeface="Calibri"/>
                <a:hlinkClick r:id="rId6" action="ppaction://hlinksldjump">
                  <a:extLst>
                    <a:ext uri="{A12FA001-AC4F-418D-AE19-62706E023703}">
                      <ahyp:hlinkClr xmlns:ahyp="http://schemas.microsoft.com/office/drawing/2018/hyperlinkcolor" val="tx"/>
                    </a:ext>
                  </a:extLst>
                </a:hlinkClick>
              </a:rPr>
              <a:t>Intro</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rPr>
              <a:t>Idea</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7" action="ppaction://hlinksldjump"/>
              </a:rPr>
              <a:t>Project</a:t>
            </a:r>
            <a:r>
              <a:rPr lang="en-GB" sz="600" b="1" dirty="0">
                <a:solidFill>
                  <a:srgbClr val="7F7F7F"/>
                </a:solidFill>
                <a:latin typeface="Calibri"/>
                <a:ea typeface="Calibri"/>
                <a:cs typeface="Calibri"/>
                <a:sym typeface="Calibri"/>
              </a:rPr>
              <a:t>    </a:t>
            </a:r>
            <a:r>
              <a:rPr lang="en-GB" sz="600" b="1" u="sng" dirty="0">
                <a:solidFill>
                  <a:srgbClr val="812333"/>
                </a:solidFill>
                <a:latin typeface="Calibri"/>
                <a:ea typeface="Calibri"/>
                <a:cs typeface="Calibri"/>
                <a:sym typeface="Calibri"/>
                <a:hlinkClick r:id="rId8" action="ppaction://hlinksldjump">
                  <a:extLst>
                    <a:ext uri="{A12FA001-AC4F-418D-AE19-62706E023703}">
                      <ahyp:hlinkClr xmlns:ahyp="http://schemas.microsoft.com/office/drawing/2018/hyperlinkcolor" val="tx"/>
                    </a:ext>
                  </a:extLst>
                </a:hlinkClick>
              </a:rPr>
              <a:t>Protocol</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9" action="ppaction://hlinksldjump"/>
              </a:rPr>
              <a:t>Firmware</a:t>
            </a:r>
            <a:r>
              <a:rPr lang="en-GB" sz="600" b="1" dirty="0">
                <a:solidFill>
                  <a:srgbClr val="7F7F7F"/>
                </a:solidFill>
                <a:latin typeface="Calibri"/>
                <a:ea typeface="Calibri"/>
                <a:cs typeface="Calibri"/>
                <a:sym typeface="Calibri"/>
              </a:rPr>
              <a:t>    </a:t>
            </a:r>
            <a:r>
              <a:rPr lang="en-GB" sz="600" b="1" u="sng" dirty="0">
                <a:solidFill>
                  <a:srgbClr val="7F7F7F"/>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Conclusions</a:t>
            </a:r>
            <a:endParaRPr lang="en-GB" sz="600"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Google Shape;206;gea1158eb23_0_157"/>
          <p:cNvPicPr preferRelativeResize="0"/>
          <p:nvPr/>
        </p:nvPicPr>
        <p:blipFill rotWithShape="1">
          <a:blip r:embed="rId3">
            <a:alphaModFix/>
          </a:blip>
          <a:srcRect/>
          <a:stretch/>
        </p:blipFill>
        <p:spPr>
          <a:xfrm>
            <a:off x="0" y="130902"/>
            <a:ext cx="4608004" cy="304212"/>
          </a:xfrm>
          <a:prstGeom prst="rect">
            <a:avLst/>
          </a:prstGeom>
          <a:noFill/>
          <a:ln>
            <a:noFill/>
          </a:ln>
        </p:spPr>
      </p:pic>
      <p:sp>
        <p:nvSpPr>
          <p:cNvPr id="207" name="Google Shape;207;gea1158eb23_0_157"/>
          <p:cNvSpPr txBox="1">
            <a:spLocks noGrp="1"/>
          </p:cNvSpPr>
          <p:nvPr>
            <p:ph type="title"/>
          </p:nvPr>
        </p:nvSpPr>
        <p:spPr>
          <a:xfrm>
            <a:off x="136501" y="123800"/>
            <a:ext cx="4394400" cy="2328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GB" b="0" dirty="0"/>
              <a:t>E-Scooter - App Communication Diagram</a:t>
            </a:r>
            <a:endParaRPr lang="en-GB" dirty="0"/>
          </a:p>
        </p:txBody>
      </p:sp>
      <p:sp>
        <p:nvSpPr>
          <p:cNvPr id="208" name="Google Shape;208;gea1158eb23_0_157"/>
          <p:cNvSpPr txBox="1"/>
          <p:nvPr/>
        </p:nvSpPr>
        <p:spPr>
          <a:xfrm>
            <a:off x="170094" y="584791"/>
            <a:ext cx="2428800" cy="530071"/>
          </a:xfrm>
          <a:prstGeom prst="rect">
            <a:avLst/>
          </a:prstGeom>
          <a:noFill/>
          <a:ln>
            <a:noFill/>
          </a:ln>
        </p:spPr>
        <p:txBody>
          <a:bodyPr spcFirstLastPara="1" wrap="square" lIns="0" tIns="6975" rIns="0" bIns="0" anchor="t" anchorCtr="0">
            <a:spAutoFit/>
          </a:bodyPr>
          <a:lstStyle/>
          <a:p>
            <a:pPr marL="12700" marR="5080" lvl="0" indent="0" algn="l" rtl="0">
              <a:lnSpc>
                <a:spcPct val="102600"/>
              </a:lnSpc>
              <a:spcBef>
                <a:spcPts val="0"/>
              </a:spcBef>
              <a:spcAft>
                <a:spcPts val="0"/>
              </a:spcAft>
              <a:buNone/>
            </a:pPr>
            <a:r>
              <a:rPr lang="en-GB" sz="1100" dirty="0">
                <a:solidFill>
                  <a:schemeClr val="dk1"/>
                </a:solidFill>
                <a:latin typeface="Calibri"/>
                <a:ea typeface="Calibri"/>
                <a:cs typeface="Calibri"/>
                <a:sym typeface="Calibri"/>
              </a:rPr>
              <a:t>Block diagram of the </a:t>
            </a:r>
            <a:r>
              <a:rPr lang="en-GB" sz="1100" dirty="0">
                <a:solidFill>
                  <a:srgbClr val="812433"/>
                </a:solidFill>
                <a:latin typeface="Calibri"/>
                <a:ea typeface="Calibri"/>
                <a:cs typeface="Calibri"/>
                <a:sym typeface="Calibri"/>
              </a:rPr>
              <a:t>communication</a:t>
            </a:r>
            <a:r>
              <a:rPr lang="en-GB" sz="1100" dirty="0">
                <a:solidFill>
                  <a:schemeClr val="dk1"/>
                </a:solidFill>
                <a:latin typeface="Calibri"/>
                <a:ea typeface="Calibri"/>
                <a:cs typeface="Calibri"/>
                <a:sym typeface="Calibri"/>
              </a:rPr>
              <a:t> between the processor of the </a:t>
            </a:r>
            <a:r>
              <a:rPr lang="en-GB" sz="1100" dirty="0">
                <a:solidFill>
                  <a:srgbClr val="812433"/>
                </a:solidFill>
                <a:latin typeface="Calibri"/>
                <a:ea typeface="Calibri"/>
                <a:cs typeface="Calibri"/>
                <a:sym typeface="Calibri"/>
              </a:rPr>
              <a:t>scooter </a:t>
            </a:r>
            <a:r>
              <a:rPr lang="en-GB" sz="1100" dirty="0">
                <a:solidFill>
                  <a:schemeClr val="dk1"/>
                </a:solidFill>
                <a:latin typeface="Calibri"/>
                <a:ea typeface="Calibri"/>
                <a:cs typeface="Calibri"/>
                <a:sym typeface="Calibri"/>
              </a:rPr>
              <a:t>and its official </a:t>
            </a:r>
            <a:r>
              <a:rPr lang="en-GB" sz="1100" dirty="0">
                <a:solidFill>
                  <a:srgbClr val="812433"/>
                </a:solidFill>
                <a:latin typeface="Calibri"/>
                <a:ea typeface="Calibri"/>
                <a:cs typeface="Calibri"/>
                <a:sym typeface="Calibri"/>
              </a:rPr>
              <a:t>application</a:t>
            </a:r>
            <a:r>
              <a:rPr lang="en-GB" sz="1100" dirty="0">
                <a:solidFill>
                  <a:schemeClr val="dk1"/>
                </a:solidFill>
                <a:latin typeface="Calibri"/>
                <a:ea typeface="Calibri"/>
                <a:cs typeface="Calibri"/>
                <a:sym typeface="Calibri"/>
              </a:rPr>
              <a:t>.</a:t>
            </a:r>
          </a:p>
        </p:txBody>
      </p:sp>
      <p:sp>
        <p:nvSpPr>
          <p:cNvPr id="209" name="Google Shape;209;gea1158eb23_0_157"/>
          <p:cNvSpPr/>
          <p:nvPr/>
        </p:nvSpPr>
        <p:spPr>
          <a:xfrm>
            <a:off x="2303995" y="3322561"/>
            <a:ext cx="2304415" cy="133985"/>
          </a:xfrm>
          <a:custGeom>
            <a:avLst/>
            <a:gdLst/>
            <a:ahLst/>
            <a:cxnLst/>
            <a:rect l="l" t="t" r="r" b="b"/>
            <a:pathLst>
              <a:path w="2304415" h="133985" extrusionOk="0">
                <a:moveTo>
                  <a:pt x="2303995" y="0"/>
                </a:moveTo>
                <a:lnTo>
                  <a:pt x="0" y="0"/>
                </a:lnTo>
                <a:lnTo>
                  <a:pt x="0" y="133438"/>
                </a:lnTo>
                <a:lnTo>
                  <a:pt x="2303995" y="133438"/>
                </a:lnTo>
                <a:lnTo>
                  <a:pt x="2303995" y="0"/>
                </a:lnTo>
                <a:close/>
              </a:path>
            </a:pathLst>
          </a:custGeom>
          <a:solidFill>
            <a:srgbClr val="8124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gea1158eb23_0_157"/>
          <p:cNvSpPr txBox="1">
            <a:spLocks noGrp="1"/>
          </p:cNvSpPr>
          <p:nvPr>
            <p:ph type="sldNum" idx="12"/>
          </p:nvPr>
        </p:nvSpPr>
        <p:spPr>
          <a:xfrm>
            <a:off x="69900" y="3324487"/>
            <a:ext cx="228000" cy="106500"/>
          </a:xfrm>
          <a:prstGeom prst="rect">
            <a:avLst/>
          </a:prstGeom>
          <a:noFill/>
          <a:ln>
            <a:noFill/>
          </a:ln>
        </p:spPr>
        <p:txBody>
          <a:bodyPr spcFirstLastPara="1" wrap="square" lIns="0" tIns="13950" rIns="0" bIns="0" anchor="t" anchorCtr="0">
            <a:spAutoFit/>
          </a:bodyPr>
          <a:lstStyle/>
          <a:p>
            <a:pPr marL="38100" lvl="0" indent="0" algn="l" rtl="0">
              <a:lnSpc>
                <a:spcPct val="100000"/>
              </a:lnSpc>
              <a:spcBef>
                <a:spcPts val="0"/>
              </a:spcBef>
              <a:spcAft>
                <a:spcPts val="0"/>
              </a:spcAft>
              <a:buNone/>
            </a:pPr>
            <a:r>
              <a:rPr lang="it-IT"/>
              <a:t>9 / 20</a:t>
            </a:r>
            <a:endParaRPr/>
          </a:p>
        </p:txBody>
      </p:sp>
      <p:sp>
        <p:nvSpPr>
          <p:cNvPr id="211" name="Google Shape;211;gea1158eb23_0_157"/>
          <p:cNvSpPr txBox="1"/>
          <p:nvPr/>
        </p:nvSpPr>
        <p:spPr>
          <a:xfrm>
            <a:off x="2399296" y="3324487"/>
            <a:ext cx="1253400" cy="10650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it-IT" sz="600" b="1" u="sng">
                <a:solidFill>
                  <a:srgbClr val="FFFFFF"/>
                </a:solidFill>
                <a:latin typeface="Calibri"/>
                <a:ea typeface="Calibri"/>
                <a:cs typeface="Calibri"/>
                <a:sym typeface="Calibri"/>
                <a:hlinkClick r:id="rId4" action="ppaction://hlinksldjump">
                  <a:extLst>
                    <a:ext uri="{A12FA001-AC4F-418D-AE19-62706E023703}">
                      <ahyp:hlinkClr xmlns:ahyp="http://schemas.microsoft.com/office/drawing/2018/hyperlinkcolor" val="tx"/>
                    </a:ext>
                  </a:extLst>
                </a:hlinkClick>
              </a:rPr>
              <a:t>M.Sc. Engineering in Computer Science</a:t>
            </a:r>
            <a:endParaRPr sz="600">
              <a:solidFill>
                <a:schemeClr val="dk1"/>
              </a:solidFill>
              <a:latin typeface="Calibri"/>
              <a:ea typeface="Calibri"/>
              <a:cs typeface="Calibri"/>
              <a:sym typeface="Calibri"/>
            </a:endParaRPr>
          </a:p>
        </p:txBody>
      </p:sp>
      <p:sp>
        <p:nvSpPr>
          <p:cNvPr id="212" name="Google Shape;212;gea1158eb23_0_157"/>
          <p:cNvSpPr txBox="1">
            <a:spLocks noGrp="1"/>
          </p:cNvSpPr>
          <p:nvPr>
            <p:ph type="ftr" idx="11"/>
          </p:nvPr>
        </p:nvSpPr>
        <p:spPr>
          <a:xfrm>
            <a:off x="1780035" y="3324487"/>
            <a:ext cx="429300" cy="106500"/>
          </a:xfrm>
          <a:prstGeom prst="rect">
            <a:avLst/>
          </a:prstGeom>
          <a:noFill/>
          <a:ln>
            <a:noFill/>
          </a:ln>
        </p:spPr>
        <p:txBody>
          <a:bodyPr spcFirstLastPara="1" wrap="square" lIns="0" tIns="13950" rIns="0" bIns="0" anchor="t" anchorCtr="0">
            <a:spAutoFit/>
          </a:bodyPr>
          <a:lstStyle/>
          <a:p>
            <a:pPr marL="12700" lvl="0" indent="0" algn="ctr" rtl="0">
              <a:lnSpc>
                <a:spcPct val="100000"/>
              </a:lnSpc>
              <a:spcBef>
                <a:spcPts val="0"/>
              </a:spcBef>
              <a:spcAft>
                <a:spcPts val="0"/>
              </a:spcAft>
              <a:buNone/>
            </a:pPr>
            <a:r>
              <a:rPr lang="it-IT"/>
              <a:t>Luca Tomei</a:t>
            </a:r>
            <a:endParaRPr/>
          </a:p>
        </p:txBody>
      </p:sp>
      <p:pic>
        <p:nvPicPr>
          <p:cNvPr id="213" name="Google Shape;213;gea1158eb23_0_157"/>
          <p:cNvPicPr preferRelativeResize="0"/>
          <p:nvPr/>
        </p:nvPicPr>
        <p:blipFill>
          <a:blip r:embed="rId5">
            <a:alphaModFix/>
          </a:blip>
          <a:stretch>
            <a:fillRect/>
          </a:stretch>
        </p:blipFill>
        <p:spPr>
          <a:xfrm>
            <a:off x="28651" y="1706179"/>
            <a:ext cx="4579354" cy="1573466"/>
          </a:xfrm>
          <a:prstGeom prst="rect">
            <a:avLst/>
          </a:prstGeom>
          <a:noFill/>
          <a:ln>
            <a:noFill/>
          </a:ln>
        </p:spPr>
      </p:pic>
      <p:sp>
        <p:nvSpPr>
          <p:cNvPr id="214" name="Google Shape;214;gea1158eb23_0_157"/>
          <p:cNvSpPr txBox="1"/>
          <p:nvPr/>
        </p:nvSpPr>
        <p:spPr>
          <a:xfrm>
            <a:off x="2102094" y="1139466"/>
            <a:ext cx="2428800" cy="530071"/>
          </a:xfrm>
          <a:prstGeom prst="rect">
            <a:avLst/>
          </a:prstGeom>
          <a:noFill/>
          <a:ln>
            <a:noFill/>
          </a:ln>
        </p:spPr>
        <p:txBody>
          <a:bodyPr spcFirstLastPara="1" wrap="square" lIns="0" tIns="6975" rIns="0" bIns="0" anchor="t" anchorCtr="0">
            <a:spAutoFit/>
          </a:bodyPr>
          <a:lstStyle/>
          <a:p>
            <a:pPr marL="0" marR="5080" lvl="0" indent="0" algn="l" rtl="0">
              <a:lnSpc>
                <a:spcPct val="102600"/>
              </a:lnSpc>
              <a:spcBef>
                <a:spcPts val="0"/>
              </a:spcBef>
              <a:spcAft>
                <a:spcPts val="0"/>
              </a:spcAft>
              <a:buNone/>
            </a:pPr>
            <a:r>
              <a:rPr lang="en-GB" sz="1100" dirty="0">
                <a:solidFill>
                  <a:schemeClr val="dk1"/>
                </a:solidFill>
                <a:latin typeface="Calibri"/>
                <a:ea typeface="Calibri"/>
                <a:cs typeface="Calibri"/>
                <a:sym typeface="Calibri"/>
              </a:rPr>
              <a:t>Bluetooth Low Energy as a </a:t>
            </a:r>
            <a:r>
              <a:rPr lang="en-GB" sz="1100" dirty="0">
                <a:solidFill>
                  <a:srgbClr val="812433"/>
                </a:solidFill>
                <a:latin typeface="Calibri"/>
                <a:ea typeface="Calibri"/>
                <a:cs typeface="Calibri"/>
                <a:sym typeface="Calibri"/>
              </a:rPr>
              <a:t>channel</a:t>
            </a:r>
            <a:r>
              <a:rPr lang="en-GB" sz="1100" dirty="0">
                <a:solidFill>
                  <a:schemeClr val="dk1"/>
                </a:solidFill>
                <a:latin typeface="Calibri"/>
                <a:ea typeface="Calibri"/>
                <a:cs typeface="Calibri"/>
                <a:sym typeface="Calibri"/>
              </a:rPr>
              <a:t> for communicating commands, firmware updates and changes in settings.</a:t>
            </a:r>
          </a:p>
        </p:txBody>
      </p:sp>
      <p:sp>
        <p:nvSpPr>
          <p:cNvPr id="13" name="Google Shape;56;p1">
            <a:extLst>
              <a:ext uri="{FF2B5EF4-FFF2-40B4-BE49-F238E27FC236}">
                <a16:creationId xmlns:a16="http://schemas.microsoft.com/office/drawing/2014/main" id="{30F4A197-52F3-4D46-90AC-4B3F7072FBDE}"/>
              </a:ext>
            </a:extLst>
          </p:cNvPr>
          <p:cNvSpPr txBox="1"/>
          <p:nvPr/>
        </p:nvSpPr>
        <p:spPr>
          <a:xfrm>
            <a:off x="256882" y="3408"/>
            <a:ext cx="1951989" cy="104501"/>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it-IT" sz="600" b="1" u="sng" dirty="0">
                <a:solidFill>
                  <a:srgbClr val="7F7F7F"/>
                </a:solidFill>
                <a:latin typeface="Calibri"/>
                <a:ea typeface="Calibri"/>
                <a:cs typeface="Calibri"/>
                <a:sym typeface="Calibri"/>
                <a:hlinkClick r:id="rId6" action="ppaction://hlinksldjump">
                  <a:extLst>
                    <a:ext uri="{A12FA001-AC4F-418D-AE19-62706E023703}">
                      <ahyp:hlinkClr xmlns:ahyp="http://schemas.microsoft.com/office/drawing/2018/hyperlinkcolor" val="tx"/>
                    </a:ext>
                  </a:extLst>
                </a:hlinkClick>
              </a:rPr>
              <a:t>Intro</a:t>
            </a:r>
            <a:r>
              <a:rPr lang="it-IT" sz="600" b="1" dirty="0">
                <a:solidFill>
                  <a:srgbClr val="7F7F7F"/>
                </a:solidFill>
                <a:latin typeface="Calibri"/>
                <a:ea typeface="Calibri"/>
                <a:cs typeface="Calibri"/>
                <a:sym typeface="Calibri"/>
              </a:rPr>
              <a:t>    </a:t>
            </a:r>
            <a:r>
              <a:rPr lang="it-IT" sz="600" b="1" u="sng" dirty="0">
                <a:solidFill>
                  <a:srgbClr val="7F7F7F"/>
                </a:solidFill>
                <a:latin typeface="Calibri"/>
                <a:ea typeface="Calibri"/>
                <a:cs typeface="Calibri"/>
                <a:sym typeface="Calibri"/>
              </a:rPr>
              <a:t>Idea</a:t>
            </a:r>
            <a:r>
              <a:rPr lang="it-IT" sz="600" b="1" dirty="0">
                <a:solidFill>
                  <a:srgbClr val="7F7F7F"/>
                </a:solidFill>
                <a:latin typeface="Calibri"/>
                <a:ea typeface="Calibri"/>
                <a:cs typeface="Calibri"/>
                <a:sym typeface="Calibri"/>
              </a:rPr>
              <a:t>    </a:t>
            </a:r>
            <a:r>
              <a:rPr lang="it-IT" sz="600" b="1" u="sng" dirty="0">
                <a:solidFill>
                  <a:srgbClr val="7F7F7F"/>
                </a:solidFill>
                <a:latin typeface="Calibri"/>
                <a:ea typeface="Calibri"/>
                <a:cs typeface="Calibri"/>
                <a:sym typeface="Calibri"/>
                <a:hlinkClick r:id="rId7" action="ppaction://hlinksldjump"/>
              </a:rPr>
              <a:t>Project</a:t>
            </a:r>
            <a:r>
              <a:rPr lang="it-IT" sz="600" b="1" dirty="0">
                <a:solidFill>
                  <a:srgbClr val="7F7F7F"/>
                </a:solidFill>
                <a:latin typeface="Calibri"/>
                <a:ea typeface="Calibri"/>
                <a:cs typeface="Calibri"/>
                <a:sym typeface="Calibri"/>
              </a:rPr>
              <a:t>    </a:t>
            </a:r>
            <a:r>
              <a:rPr lang="it-IT" sz="600" b="1" u="sng" dirty="0">
                <a:solidFill>
                  <a:srgbClr val="7F7F7F"/>
                </a:solidFill>
                <a:latin typeface="Calibri"/>
                <a:ea typeface="Calibri"/>
                <a:cs typeface="Calibri"/>
                <a:sym typeface="Calibri"/>
                <a:hlinkClick r:id="rId8" action="ppaction://hlinksldjump"/>
              </a:rPr>
              <a:t>Protocol</a:t>
            </a:r>
            <a:r>
              <a:rPr lang="it-IT" sz="600" b="1" dirty="0">
                <a:solidFill>
                  <a:srgbClr val="7F7F7F"/>
                </a:solidFill>
                <a:latin typeface="Calibri"/>
                <a:ea typeface="Calibri"/>
                <a:cs typeface="Calibri"/>
                <a:sym typeface="Calibri"/>
              </a:rPr>
              <a:t>    </a:t>
            </a:r>
            <a:r>
              <a:rPr lang="it-IT" sz="600" b="1" u="sng" dirty="0">
                <a:solidFill>
                  <a:srgbClr val="7F7F7F"/>
                </a:solidFill>
                <a:latin typeface="Calibri"/>
                <a:ea typeface="Calibri"/>
                <a:cs typeface="Calibri"/>
                <a:sym typeface="Calibri"/>
                <a:hlinkClick r:id="rId9" action="ppaction://hlinksldjump"/>
              </a:rPr>
              <a:t>Firmware</a:t>
            </a:r>
            <a:r>
              <a:rPr lang="it-IT" sz="600" b="1" dirty="0">
                <a:solidFill>
                  <a:srgbClr val="7F7F7F"/>
                </a:solidFill>
                <a:latin typeface="Calibri"/>
                <a:ea typeface="Calibri"/>
                <a:cs typeface="Calibri"/>
                <a:sym typeface="Calibri"/>
              </a:rPr>
              <a:t>    </a:t>
            </a:r>
            <a:r>
              <a:rPr lang="it-IT" sz="600" b="1" u="sng" dirty="0">
                <a:solidFill>
                  <a:srgbClr val="7F7F7F"/>
                </a:solidFill>
                <a:latin typeface="Calibri"/>
                <a:ea typeface="Calibri"/>
                <a:cs typeface="Calibri"/>
                <a:sym typeface="Calibri"/>
                <a:hlinkClick r:id="rId10" action="ppaction://hlinksldjump">
                  <a:extLst>
                    <a:ext uri="{A12FA001-AC4F-418D-AE19-62706E023703}">
                      <ahyp:hlinkClr xmlns:ahyp="http://schemas.microsoft.com/office/drawing/2018/hyperlinkcolor" val="tx"/>
                    </a:ext>
                  </a:extLst>
                </a:hlinkClick>
              </a:rPr>
              <a:t>Conclusions</a:t>
            </a:r>
            <a:endParaRPr sz="6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Personalizzati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9292"/>
      </a:hlink>
      <a:folHlink>
        <a:srgbClr val="7979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10913</TotalTime>
  <Words>2810</Words>
  <Application>Microsoft Macintosh PowerPoint</Application>
  <PresentationFormat>Personalizzato</PresentationFormat>
  <Paragraphs>204</Paragraphs>
  <Slides>20</Slides>
  <Notes>20</Notes>
  <HiddenSlides>0</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20</vt:i4>
      </vt:variant>
    </vt:vector>
  </HeadingPairs>
  <TitlesOfParts>
    <vt:vector size="24" baseType="lpstr">
      <vt:lpstr>Calibri</vt:lpstr>
      <vt:lpstr>Palatino Linotype</vt:lpstr>
      <vt:lpstr>Arial</vt:lpstr>
      <vt:lpstr>Office Theme</vt:lpstr>
      <vt:lpstr>Design and proof-of-concept of the Integration of an Electric Scooter with a Wheelchair: from the Mechanical Design to the Firmware Upgrade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E-scooter - Communication Protocol</vt:lpstr>
      <vt:lpstr>E-Scooter - App Communication Diagram</vt:lpstr>
      <vt:lpstr>E-scooter - Firmware Sniffing</vt:lpstr>
      <vt:lpstr>E-scooter - Firmware Encryption/Decryption</vt:lpstr>
      <vt:lpstr>E-scooter - Modify Firmware Parameters</vt:lpstr>
      <vt:lpstr>E-scooter - GUI for automatic firmware generation</vt:lpstr>
      <vt:lpstr>E-scooter + Wheelchair – Experimental Results</vt:lpstr>
      <vt:lpstr>Presentazione standard di PowerPoint</vt:lpstr>
      <vt:lpstr>Presentazione standard di PowerPoint</vt:lpstr>
      <vt:lpstr>Presentazione standard di PowerPoint</vt:lpstr>
      <vt:lpstr>Presentazione standard di PowerPoint</vt:lpstr>
      <vt:lpstr>Conclusions - Summary</vt:lpstr>
      <vt:lpstr>Thesis, slides, code and videos are all available 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Symbolic Execution of Malicious Software:  Countering Sandbox Evasion Techniques</dc:title>
  <dc:creator>Fabio Rosato[5pt] Advisors: Camil Demetrescu, Daniele Cono D'Elia -10pt</dc:creator>
  <cp:lastModifiedBy>Luca Tomei</cp:lastModifiedBy>
  <cp:revision>102</cp:revision>
  <cp:lastPrinted>2021-10-15T11:11:34Z</cp:lastPrinted>
  <dcterms:created xsi:type="dcterms:W3CDTF">2021-08-12T11:22:30Z</dcterms:created>
  <dcterms:modified xsi:type="dcterms:W3CDTF">2021-10-18T17:30:21Z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2017-10-23T00:00:00Z</vt:filetime>
  </property>
  <property fmtid="{D5CDD505-2E9C-101B-9397-08002B2CF9AE}" pid="3" name="Creator">
    <vt:lpwstr>LaTeX with Beamer class version 3.36</vt:lpwstr>
  </property>
  <property fmtid="{D5CDD505-2E9C-101B-9397-08002B2CF9AE}" pid="4" name="LastSaved">
    <vt:filetime>2021-08-12T00:00:00Z</vt:filetime>
  </property>
</Properties>
</file>